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99" r:id="rId13"/>
    <p:sldId id="301" r:id="rId14"/>
    <p:sldId id="287" r:id="rId15"/>
    <p:sldId id="300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2" pos="68" userDrawn="1">
          <p15:clr>
            <a:srgbClr val="A4A3A4"/>
          </p15:clr>
        </p15:guide>
        <p15:guide id="3" pos="5692" userDrawn="1">
          <p15:clr>
            <a:srgbClr val="A4A3A4"/>
          </p15:clr>
        </p15:guide>
        <p15:guide id="4" orient="horz" pos="622" userDrawn="1">
          <p15:clr>
            <a:srgbClr val="A4A3A4"/>
          </p15:clr>
        </p15:guide>
        <p15:guide id="6" orient="horz" pos="1620" userDrawn="1">
          <p15:clr>
            <a:srgbClr val="A4A3A4"/>
          </p15:clr>
        </p15:guide>
        <p15:guide id="7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9BE"/>
    <a:srgbClr val="EFEAE4"/>
    <a:srgbClr val="4D7C85"/>
    <a:srgbClr val="504131"/>
    <a:srgbClr val="CD5F50"/>
    <a:srgbClr val="395A61"/>
    <a:srgbClr val="50412B"/>
    <a:srgbClr val="B3A99D"/>
    <a:srgbClr val="8D503B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4" autoAdjust="0"/>
    <p:restoredTop sz="92511" autoAdjust="0"/>
  </p:normalViewPr>
  <p:slideViewPr>
    <p:cSldViewPr>
      <p:cViewPr varScale="1">
        <p:scale>
          <a:sx n="122" d="100"/>
          <a:sy n="122" d="100"/>
        </p:scale>
        <p:origin x="152" y="80"/>
      </p:cViewPr>
      <p:guideLst>
        <p:guide orient="horz" pos="3162"/>
        <p:guide pos="68"/>
        <p:guide pos="5692"/>
        <p:guide orient="horz" pos="622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9215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4053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154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546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164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9159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3FA9-1773-4857-879C-35FAF6B2B48E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4873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2229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9126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8691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8349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2655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9255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88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2382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7188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273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baseline="0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926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2829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6062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089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200" b="1" cap="all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8D503B"/>
                </a:solidFill>
              </a:rPr>
              <a:t>Сравнение экономических систем: </a:t>
            </a:r>
            <a:endParaRPr lang="en-GB" sz="3600" b="1" dirty="0">
              <a:solidFill>
                <a:srgbClr val="8D503B"/>
              </a:solidFill>
            </a:endParaRPr>
          </a:p>
          <a:p>
            <a:r>
              <a:rPr lang="ru-RU" sz="3600" b="1" dirty="0">
                <a:solidFill>
                  <a:srgbClr val="8D503B"/>
                </a:solidFill>
              </a:rPr>
              <a:t>как устроены Россия и Китай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2035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8D503B"/>
                </a:solidFill>
              </a:rPr>
              <a:t>Различные типы принудительного изъятия </a:t>
            </a:r>
            <a:br>
              <a:rPr lang="ru-RU" dirty="0">
                <a:solidFill>
                  <a:srgbClr val="8D503B"/>
                </a:solidFill>
              </a:rPr>
            </a:br>
            <a:r>
              <a:rPr lang="ru-RU" dirty="0">
                <a:solidFill>
                  <a:srgbClr val="8D503B"/>
                </a:solidFill>
              </a:rPr>
              <a:t>неденежной собственности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289959"/>
              </p:ext>
            </p:extLst>
          </p:nvPr>
        </p:nvGraphicFramePr>
        <p:xfrm>
          <a:off x="35496" y="1203598"/>
          <a:ext cx="9073009" cy="3682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232">
                  <a:extLst>
                    <a:ext uri="{9D8B030D-6E8A-4147-A177-3AD203B41FA5}">
                      <a16:colId xmlns:a16="http://schemas.microsoft.com/office/drawing/2014/main" val="490010920"/>
                    </a:ext>
                  </a:extLst>
                </a:gridCol>
                <a:gridCol w="3704842">
                  <a:extLst>
                    <a:ext uri="{9D8B030D-6E8A-4147-A177-3AD203B41FA5}">
                      <a16:colId xmlns:a16="http://schemas.microsoft.com/office/drawing/2014/main" val="2843578138"/>
                    </a:ext>
                  </a:extLst>
                </a:gridCol>
                <a:gridCol w="3628935">
                  <a:extLst>
                    <a:ext uri="{9D8B030D-6E8A-4147-A177-3AD203B41FA5}">
                      <a16:colId xmlns:a16="http://schemas.microsoft.com/office/drawing/2014/main" val="2033333998"/>
                    </a:ext>
                  </a:extLst>
                </a:gridCol>
              </a:tblGrid>
              <a:tr h="704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общественной выгоды</a:t>
                      </a:r>
                      <a:endParaRPr lang="en-GB" sz="2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личной выгоды</a:t>
                      </a:r>
                      <a:endParaRPr lang="en-GB" sz="20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163539"/>
                  </a:ext>
                </a:extLst>
              </a:tr>
              <a:tr h="1527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50412B"/>
                          </a:solidFill>
                          <a:effectLst/>
                        </a:rPr>
                        <a:t>Нормативное определение объектов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lvl="0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u-RU" sz="2000" b="1" dirty="0">
                          <a:solidFill>
                            <a:srgbClr val="50412B"/>
                          </a:solidFill>
                          <a:effectLst/>
                        </a:rPr>
                        <a:t>экспроприация (отрасли / рынка или активов у дискриминируемой группы)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lvl="0" indent="-182563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u-RU" sz="2000" b="1" dirty="0">
                          <a:solidFill>
                            <a:srgbClr val="50412B"/>
                          </a:solidFill>
                          <a:effectLst/>
                        </a:rPr>
                        <a:t>хищничество (отрасли / рынка или активов у дискриминируемой группы)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82906"/>
                  </a:ext>
                </a:extLst>
              </a:tr>
              <a:tr h="121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50412B"/>
                          </a:solidFill>
                          <a:effectLst/>
                        </a:rPr>
                        <a:t>Дискреционное определение объектов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lvl="0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u-RU" sz="2000" b="1" dirty="0">
                          <a:solidFill>
                            <a:srgbClr val="50412B"/>
                          </a:solidFill>
                          <a:effectLst/>
                        </a:rPr>
                        <a:t>экспроприация (конкретных активов)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lvl="0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u-RU" sz="2000" b="1" dirty="0">
                          <a:solidFill>
                            <a:srgbClr val="50412B"/>
                          </a:solidFill>
                          <a:effectLst/>
                        </a:rPr>
                        <a:t>хищничество (конкретных активов)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566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32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284918"/>
              </p:ext>
            </p:extLst>
          </p:nvPr>
        </p:nvGraphicFramePr>
        <p:xfrm>
          <a:off x="1" y="786871"/>
          <a:ext cx="9143999" cy="4350777"/>
        </p:xfrm>
        <a:graphic>
          <a:graphicData uri="http://schemas.openxmlformats.org/drawingml/2006/table">
            <a:tbl>
              <a:tblPr/>
              <a:tblGrid>
                <a:gridCol w="1547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9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507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Сила государства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«Законность» рейдерства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Инициатор или клиент корпоративного рейдерства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0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Организованное </a:t>
                      </a:r>
                      <a:r>
                        <a:rPr lang="ru-RU" sz="1000" b="1" i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надполье</a:t>
                      </a:r>
                      <a:r>
                        <a:rPr lang="ru-RU" sz="1000" b="1" i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: верховный патрон (высокопоставленные должностные лица</a:t>
                      </a:r>
                      <a:r>
                        <a:rPr lang="en-US" sz="1000" b="1" i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hu-HU" sz="10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 kern="1200" dirty="0">
                          <a:solidFill>
                            <a:srgbClr val="50412B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Представители власти среднего, низкого или высокого уровня</a:t>
                      </a:r>
                      <a:endParaRPr lang="en-GB" sz="1000" b="1" i="1" kern="120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 kern="1200" dirty="0">
                          <a:solidFill>
                            <a:srgbClr val="50412B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Конкурирующие предприниматели или олигархи</a:t>
                      </a:r>
                      <a:endParaRPr lang="en-GB" sz="1000" b="1" i="1" kern="120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 kern="1200" dirty="0">
                          <a:solidFill>
                            <a:srgbClr val="50412B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Организованное подполье: преступные группировки</a:t>
                      </a:r>
                      <a:endParaRPr lang="en-GB" sz="1000" b="1" i="1" kern="120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48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Сильное государство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hu-HU" sz="1400" b="1" baseline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GB" sz="1400" b="1" baseline="0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hu-HU" sz="14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GB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Несостоявшееся государство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Белое рейдерство</a:t>
                      </a:r>
                      <a:endParaRPr lang="hu-HU" sz="1400" b="1" dirty="0">
                        <a:solidFill>
                          <a:srgbClr val="CD5F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</a:t>
                      </a:r>
                      <a:r>
                        <a:rPr lang="hu-HU" sz="10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</a:t>
                      </a: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0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XXXXXXXXXXXXXXXXXXXXXXXXXXXXXXXXXXXXXXXXXX</a:t>
                      </a:r>
                      <a:endParaRPr lang="hu-HU" sz="10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0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0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XXXXXXXXXXXXXXXXX</a:t>
                      </a: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07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Серое</a:t>
                      </a:r>
                      <a:r>
                        <a:rPr lang="en-US" sz="1400" b="1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рейдерство</a:t>
                      </a:r>
                      <a:endParaRPr lang="hu-HU" sz="1400" b="1" dirty="0">
                        <a:solidFill>
                          <a:srgbClr val="CD5F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</a:t>
                      </a:r>
                      <a:r>
                        <a:rPr lang="hu-HU" sz="10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</a:t>
                      </a: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0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</a:t>
                      </a:r>
                      <a:r>
                        <a:rPr lang="hu-HU" sz="10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</a:t>
                      </a: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0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0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0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0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0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XXXXXXXXXXXXXXX</a:t>
                      </a:r>
                      <a:endParaRPr lang="en-US" sz="10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65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Times New Roman"/>
                        </a:rPr>
                        <a:t>Черное</a:t>
                      </a:r>
                      <a:r>
                        <a:rPr lang="en-US" sz="1400" b="1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рейдерство</a:t>
                      </a:r>
                      <a:endParaRPr lang="hu-HU" sz="1400" b="1" dirty="0">
                        <a:solidFill>
                          <a:srgbClr val="CD5F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0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</a:t>
                      </a:r>
                      <a:r>
                        <a:rPr lang="hu-HU" sz="10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</a:t>
                      </a:r>
                      <a:r>
                        <a:rPr lang="hu-HU" sz="10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</a:t>
                      </a:r>
                      <a:r>
                        <a:rPr lang="hu-HU" sz="10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982">
                <a:tc rowSpan="4"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Институциональная среда и особенности рейдерской деятельности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Криминальное государство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Коррумпированное / Плененное государство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Несостоявшееся государство</a:t>
                      </a:r>
                      <a:endParaRPr lang="hu-HU" sz="1200" b="1" i="0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21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Однопирамидальная сеть власти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Мультипирамидальная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сеть власти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361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Монополизированная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Олигархическая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Конкурирующая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361">
                <a:tc gridSpan="2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Захват олигарха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Захват государства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 существует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107949" y="0"/>
            <a:ext cx="8928101" cy="6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>
                <a:ln>
                  <a:noFill/>
                </a:ln>
                <a:solidFill>
                  <a:srgbClr val="8D503B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Типы и некоторые особенности рейдерства в посткоммунистических режимах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rgbClr val="8D503B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8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55552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8D503B"/>
                </a:solidFill>
              </a:rPr>
              <a:t>Белое рейдерство в криминальном государстве</a:t>
            </a:r>
            <a:br>
              <a:rPr lang="hu-HU" sz="2400" b="1" dirty="0">
                <a:solidFill>
                  <a:srgbClr val="8D503B"/>
                </a:solidFill>
              </a:rPr>
            </a:br>
            <a:r>
              <a:rPr lang="hu-HU" sz="1800" b="1" dirty="0">
                <a:solidFill>
                  <a:srgbClr val="8D503B"/>
                </a:solidFill>
              </a:rPr>
              <a:t>(</a:t>
            </a:r>
            <a:r>
              <a:rPr lang="ru-RU" sz="1800" b="1" dirty="0">
                <a:solidFill>
                  <a:srgbClr val="8D503B"/>
                </a:solidFill>
              </a:rPr>
              <a:t>на примере Венгрии</a:t>
            </a:r>
            <a:r>
              <a:rPr lang="hu-HU" sz="1800" b="1" dirty="0">
                <a:solidFill>
                  <a:srgbClr val="8D503B"/>
                </a:solidFill>
              </a:rPr>
              <a:t>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118227"/>
              </p:ext>
            </p:extLst>
          </p:nvPr>
        </p:nvGraphicFramePr>
        <p:xfrm>
          <a:off x="0" y="627534"/>
          <a:ext cx="9143999" cy="47187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9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400" b="1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ESMA</a:t>
                      </a:r>
                      <a:r>
                        <a:rPr lang="hu-HU" sz="1200" b="1" i="1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200" b="1" i="1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размещение наружной рекламы</a:t>
                      </a:r>
                      <a:r>
                        <a:rPr lang="hu-HU" sz="1200" b="1" i="1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200" b="1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Аренда государственной земли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Игровые автоматы, (онлайн-)казино</a:t>
                      </a:r>
                      <a:endParaRPr lang="hu-HU" sz="1200" b="1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Розничная продажа табака</a:t>
                      </a:r>
                      <a:endParaRPr lang="hu-HU" sz="1200" b="1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Пострадавшая сторона</a:t>
                      </a:r>
                      <a:endParaRPr lang="hu-HU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частный сектор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частный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+ 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государственный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сектор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частный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+ 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государственный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сектор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частный сектор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Серийность действий</a:t>
                      </a:r>
                      <a:endParaRPr lang="hu-HU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многоэтапные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многоэтапные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многоэтапные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многоэтапные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Институциональная сфера</a:t>
                      </a:r>
                      <a:endParaRPr lang="hu-HU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межинституциональная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горизонтальная и вертикальная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межинституциональная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горизонтальная и вертикальная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межинституциональная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горизонтальная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межинституциональная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горизонтальная и вертикальная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Юрисдикция задействованных институтов</a:t>
                      </a:r>
                      <a:endParaRPr lang="hu-HU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национальный уровень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местный и национальный уровень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национальный уровень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местный и национальный уровень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7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Тип взаимодействующих институтов (по их ветви власти)</a:t>
                      </a:r>
                      <a:endParaRPr lang="hu-HU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законодательная и исполнительная власть (министерства, налоговая служба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законодательная и исполнительная власть 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министерства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Национальная организация по управлению земельным фондом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законодательная и исполнительная власть 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министерства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законодательная и исполнительная власть 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0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Состав преступлений</a:t>
                      </a:r>
                      <a:endParaRPr lang="hu-HU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вымогательство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злоупотребление властью и государственной должностью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покупка влияния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дача взятки должностному лицу 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активная и пассивная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покупка влияния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рэкет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дача взятки должностному лицу 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активная и пассивная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покупка влияния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рэкет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дача взятки должностному лицу 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активная и пассивная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злоупотребление властью и государственной должностью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рэкет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дача взятки должностному лицу 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активная и пассивная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920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95485"/>
            <a:ext cx="8928100" cy="144015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8D503B"/>
                </a:solidFill>
              </a:rPr>
              <a:t>Основные черты </a:t>
            </a:r>
            <a:r>
              <a:rPr lang="ru-RU" sz="2400" dirty="0" err="1">
                <a:solidFill>
                  <a:srgbClr val="8D503B"/>
                </a:solidFill>
              </a:rPr>
              <a:t>патронализации</a:t>
            </a:r>
            <a:endParaRPr lang="hu-HU" sz="24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635646"/>
            <a:ext cx="7632848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2400" b="1" dirty="0">
                <a:solidFill>
                  <a:srgbClr val="50412B"/>
                </a:solidFill>
              </a:rPr>
              <a:t>Экзогенные права собственности в патрональных автократиях</a:t>
            </a:r>
            <a:endParaRPr lang="en-GB" sz="2400" b="1" dirty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</a:pPr>
            <a:r>
              <a:rPr lang="ru-RU" sz="2000" b="1" dirty="0">
                <a:solidFill>
                  <a:srgbClr val="50412B"/>
                </a:solidFill>
              </a:rPr>
              <a:t>методы национализации</a:t>
            </a:r>
            <a:endParaRPr lang="en-US" sz="2000" b="1" dirty="0">
              <a:solidFill>
                <a:srgbClr val="50412B"/>
              </a:solidFill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755576" y="3003798"/>
            <a:ext cx="7632848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2400" b="1" dirty="0">
                <a:solidFill>
                  <a:srgbClr val="50412B"/>
                </a:solidFill>
              </a:rPr>
              <a:t>Эндогенные права собственности в патрональных автократиях</a:t>
            </a:r>
            <a:endParaRPr lang="en-GB" sz="2400" b="1" dirty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</a:pPr>
            <a:r>
              <a:rPr lang="ru-RU" sz="2000" b="1" dirty="0">
                <a:solidFill>
                  <a:srgbClr val="50412B"/>
                </a:solidFill>
              </a:rPr>
              <a:t>результат экспроприации/</a:t>
            </a:r>
            <a:r>
              <a:rPr lang="ru-RU" sz="2000" b="1" dirty="0" err="1">
                <a:solidFill>
                  <a:srgbClr val="50412B"/>
                </a:solidFill>
              </a:rPr>
              <a:t>патронализации</a:t>
            </a:r>
            <a:endParaRPr lang="en-US" sz="20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51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699542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8D503B"/>
                </a:solidFill>
              </a:rPr>
              <a:t>Методы национализации</a:t>
            </a:r>
            <a:r>
              <a:rPr lang="hu-HU" dirty="0">
                <a:solidFill>
                  <a:srgbClr val="8D503B"/>
                </a:solidFill>
              </a:rPr>
              <a:t>: </a:t>
            </a:r>
            <a:r>
              <a:rPr lang="ru-RU" dirty="0">
                <a:solidFill>
                  <a:srgbClr val="8D503B"/>
                </a:solidFill>
              </a:rPr>
              <a:t>горячая национализация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771022"/>
              </p:ext>
            </p:extLst>
          </p:nvPr>
        </p:nvGraphicFramePr>
        <p:xfrm>
          <a:off x="0" y="699542"/>
          <a:ext cx="9144001" cy="42769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36604876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4720929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37444706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512160226"/>
                    </a:ext>
                  </a:extLst>
                </a:gridCol>
                <a:gridCol w="2123729">
                  <a:extLst>
                    <a:ext uri="{9D8B030D-6E8A-4147-A177-3AD203B41FA5}">
                      <a16:colId xmlns:a16="http://schemas.microsoft.com/office/drawing/2014/main" val="4238489597"/>
                    </a:ext>
                  </a:extLst>
                </a:gridCol>
              </a:tblGrid>
              <a:tr h="7694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Нарушение экзогенных прав (тип национализации)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 собственности до ее передачи 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 собственности в ходе ее передачи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 собственности после ее передачи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314988"/>
                  </a:ext>
                </a:extLst>
              </a:tr>
              <a:tr h="7679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Ренационализация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Право на безопасность и защиту собственности (горячая национализация)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Частная (ранее приватизированная) компания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Государственная компания</a:t>
                      </a:r>
                      <a:endParaRPr lang="en-GB" sz="13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47011"/>
                  </a:ext>
                </a:extLst>
              </a:tr>
              <a:tr h="960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Деприватизация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Частная доля в частных компаниях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Государственная доля в частных компаниях и государственных холдинговых структурах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876498"/>
                  </a:ext>
                </a:extLst>
              </a:tr>
              <a:tr h="1182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Бандитская национализация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Частная собственность</a:t>
                      </a:r>
                      <a:endParaRPr lang="en-GB" sz="13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Частная собственность под угрозой атаки или мошенничества со стороны государства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Государственная собственность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934014"/>
                  </a:ext>
                </a:extLst>
              </a:tr>
              <a:tr h="567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Транзитная национализация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Частная компания</a:t>
                      </a:r>
                      <a:endParaRPr lang="en-GB" sz="13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Государственная компания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Частная компания (патрональная)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465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826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727" y="51470"/>
            <a:ext cx="8928546" cy="699542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8D503B"/>
                </a:solidFill>
              </a:rPr>
              <a:t>Методы национализации</a:t>
            </a:r>
            <a:r>
              <a:rPr lang="hu-HU" dirty="0">
                <a:solidFill>
                  <a:srgbClr val="8D503B"/>
                </a:solidFill>
              </a:rPr>
              <a:t>: </a:t>
            </a:r>
            <a:r>
              <a:rPr lang="ru-RU" dirty="0">
                <a:solidFill>
                  <a:srgbClr val="8D503B"/>
                </a:solidFill>
              </a:rPr>
              <a:t>монополистическая и </a:t>
            </a:r>
            <a:br>
              <a:rPr lang="ru-RU" dirty="0">
                <a:solidFill>
                  <a:srgbClr val="8D503B"/>
                </a:solidFill>
              </a:rPr>
            </a:br>
            <a:r>
              <a:rPr lang="ru-RU" dirty="0">
                <a:solidFill>
                  <a:srgbClr val="8D503B"/>
                </a:solidFill>
              </a:rPr>
              <a:t>холодная национализация 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29788"/>
              </p:ext>
            </p:extLst>
          </p:nvPr>
        </p:nvGraphicFramePr>
        <p:xfrm>
          <a:off x="0" y="915566"/>
          <a:ext cx="9144001" cy="4016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7767">
                  <a:extLst>
                    <a:ext uri="{9D8B030D-6E8A-4147-A177-3AD203B41FA5}">
                      <a16:colId xmlns:a16="http://schemas.microsoft.com/office/drawing/2014/main" val="366048767"/>
                    </a:ext>
                  </a:extLst>
                </a:gridCol>
                <a:gridCol w="1802097">
                  <a:extLst>
                    <a:ext uri="{9D8B030D-6E8A-4147-A177-3AD203B41FA5}">
                      <a16:colId xmlns:a16="http://schemas.microsoft.com/office/drawing/2014/main" val="4047209294"/>
                    </a:ext>
                  </a:extLst>
                </a:gridCol>
                <a:gridCol w="1942216">
                  <a:extLst>
                    <a:ext uri="{9D8B030D-6E8A-4147-A177-3AD203B41FA5}">
                      <a16:colId xmlns:a16="http://schemas.microsoft.com/office/drawing/2014/main" val="337444706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512160226"/>
                    </a:ext>
                  </a:extLst>
                </a:gridCol>
                <a:gridCol w="2123729">
                  <a:extLst>
                    <a:ext uri="{9D8B030D-6E8A-4147-A177-3AD203B41FA5}">
                      <a16:colId xmlns:a16="http://schemas.microsoft.com/office/drawing/2014/main" val="4238489597"/>
                    </a:ext>
                  </a:extLst>
                </a:gridCol>
              </a:tblGrid>
              <a:tr h="3915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Нарушение экзогенных прав (тип национализации)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 собственности до ее передачи 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 собственности в ходе ее передачи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 собственности после ее передачи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314988"/>
                  </a:ext>
                </a:extLst>
              </a:tr>
              <a:tr h="66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Захват рынка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 на ведение экономической деятельности (монополистическая национализация)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Частная деятельность на основании нормативной лицензии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Частная деятельность на основании дискреционного разрешения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677438"/>
                  </a:ext>
                </a:extLst>
              </a:tr>
              <a:tr h="66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Национализация путем получения рынка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Частный рынок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Государственная монополия (франчайзинг)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326345"/>
                  </a:ext>
                </a:extLst>
              </a:tr>
              <a:tr h="943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Национализация путем отзыва компетенций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Частная деятельность, уполномоченная местным самоуправлением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Частная деятельность, уполномоченная центральным правительством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54748"/>
                  </a:ext>
                </a:extLst>
              </a:tr>
              <a:tr h="943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Холодная национализация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 на справедливое отношение (холодная национализация)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Частная компания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Частная компания в удушающей экономической среде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Частная компания (патрональная)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403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59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1" y="1"/>
            <a:ext cx="8928100" cy="84355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8D503B"/>
                </a:solidFill>
              </a:rPr>
              <a:t>Основные черты </a:t>
            </a:r>
            <a:r>
              <a:rPr lang="ru-RU" sz="2000" b="1" dirty="0">
                <a:solidFill>
                  <a:srgbClr val="8D503B"/>
                </a:solidFill>
              </a:rPr>
              <a:t>экспроприации</a:t>
            </a:r>
            <a:r>
              <a:rPr lang="en-US" sz="2000" b="1" dirty="0">
                <a:solidFill>
                  <a:srgbClr val="8D503B"/>
                </a:solidFill>
              </a:rPr>
              <a:t>: </a:t>
            </a:r>
            <a:br>
              <a:rPr lang="en-US" sz="2000" b="1" dirty="0">
                <a:solidFill>
                  <a:srgbClr val="8D503B"/>
                </a:solidFill>
              </a:rPr>
            </a:br>
            <a:r>
              <a:rPr lang="ru-RU" sz="2000" b="1" dirty="0">
                <a:solidFill>
                  <a:srgbClr val="8D503B"/>
                </a:solidFill>
              </a:rPr>
              <a:t>Эндогенные права собственности в патрональных автократиях</a:t>
            </a:r>
            <a:br>
              <a:rPr lang="en-US" b="1" dirty="0">
                <a:solidFill>
                  <a:srgbClr val="8D503B"/>
                </a:solidFill>
              </a:rPr>
            </a:br>
            <a:r>
              <a:rPr lang="en-US" sz="1600" b="1" dirty="0">
                <a:solidFill>
                  <a:srgbClr val="8D503B"/>
                </a:solidFill>
              </a:rPr>
              <a:t>(</a:t>
            </a:r>
            <a:r>
              <a:rPr lang="ru-RU" sz="1600" b="1" dirty="0">
                <a:solidFill>
                  <a:srgbClr val="8D503B"/>
                </a:solidFill>
              </a:rPr>
              <a:t>результат экспроприации/</a:t>
            </a:r>
            <a:r>
              <a:rPr lang="ru-RU" sz="1600" b="1" dirty="0" err="1">
                <a:solidFill>
                  <a:srgbClr val="8D503B"/>
                </a:solidFill>
              </a:rPr>
              <a:t>патронализации</a:t>
            </a:r>
            <a:r>
              <a:rPr lang="en-US" sz="1600" b="1" dirty="0">
                <a:solidFill>
                  <a:srgbClr val="8D503B"/>
                </a:solidFill>
              </a:rPr>
              <a:t>)</a:t>
            </a:r>
            <a:endParaRPr lang="en-US" sz="1600" dirty="0">
              <a:solidFill>
                <a:srgbClr val="8D503B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070102"/>
              </p:ext>
            </p:extLst>
          </p:nvPr>
        </p:nvGraphicFramePr>
        <p:xfrm>
          <a:off x="0" y="915567"/>
          <a:ext cx="9143999" cy="42010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0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70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6594">
                <a:tc rowSpan="3"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noProof="0" dirty="0">
                          <a:solidFill>
                            <a:srgbClr val="50412B"/>
                          </a:solidFill>
                        </a:rPr>
                        <a:t>Рыночная экономика</a:t>
                      </a:r>
                      <a:endParaRPr lang="en-US" sz="13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noProof="0" dirty="0">
                          <a:solidFill>
                            <a:srgbClr val="50412B"/>
                          </a:solidFill>
                        </a:rPr>
                        <a:t>Реляционная</a:t>
                      </a:r>
                      <a:r>
                        <a:rPr lang="en-US" sz="13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ru-RU" sz="1300" b="1" noProof="0" dirty="0">
                          <a:solidFill>
                            <a:srgbClr val="50412B"/>
                          </a:solidFill>
                        </a:rPr>
                        <a:t>экономика</a:t>
                      </a:r>
                      <a:endParaRPr lang="en-US" sz="13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091">
                <a:tc gridSpan="3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300" b="1" noProof="0" dirty="0">
                          <a:solidFill>
                            <a:srgbClr val="50412B"/>
                          </a:solidFill>
                        </a:rPr>
                        <a:t>формальные и фактические права совпадают</a:t>
                      </a:r>
                      <a:endParaRPr lang="en-GB" sz="13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300" b="1" noProof="0" dirty="0">
                          <a:solidFill>
                            <a:srgbClr val="50412B"/>
                          </a:solidFill>
                        </a:rPr>
                        <a:t>формальные и фактические права отличаются</a:t>
                      </a:r>
                      <a:endParaRPr lang="en-GB" sz="1300" b="1" noProof="0" dirty="0">
                        <a:solidFill>
                          <a:srgbClr val="50412B"/>
                        </a:solidFill>
                      </a:endParaRPr>
                    </a:p>
                    <a:p>
                      <a:r>
                        <a:rPr lang="ru-RU" sz="1200" b="1" i="1" baseline="0" noProof="0" dirty="0">
                          <a:solidFill>
                            <a:srgbClr val="50412B"/>
                          </a:solidFill>
                        </a:rPr>
                        <a:t>Сговор</a:t>
                      </a:r>
                      <a:r>
                        <a:rPr lang="en-US" sz="1300" b="1" i="1" baseline="0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sz="1100" b="1" baseline="0" noProof="0" dirty="0">
                          <a:solidFill>
                            <a:srgbClr val="50412B"/>
                          </a:solidFill>
                        </a:rPr>
                        <a:t>(</a:t>
                      </a:r>
                      <a:r>
                        <a:rPr lang="ru-RU" sz="1100" b="1" baseline="0" noProof="0" dirty="0">
                          <a:solidFill>
                            <a:srgbClr val="50412B"/>
                          </a:solidFill>
                        </a:rPr>
                        <a:t>офшор</a:t>
                      </a:r>
                      <a:r>
                        <a:rPr lang="en-US" sz="1100" b="1" baseline="0" noProof="0" dirty="0">
                          <a:solidFill>
                            <a:srgbClr val="50412B"/>
                          </a:solidFill>
                        </a:rPr>
                        <a:t>, </a:t>
                      </a:r>
                      <a:r>
                        <a:rPr lang="ru-RU" sz="1100" b="1" baseline="0" noProof="0" dirty="0">
                          <a:solidFill>
                            <a:srgbClr val="50412B"/>
                          </a:solidFill>
                        </a:rPr>
                        <a:t>марионетка</a:t>
                      </a:r>
                      <a:r>
                        <a:rPr lang="en-US" sz="1100" b="1" baseline="0" noProof="0" dirty="0">
                          <a:solidFill>
                            <a:srgbClr val="50412B"/>
                          </a:solidFill>
                        </a:rPr>
                        <a:t>)</a:t>
                      </a:r>
                      <a:endParaRPr lang="en-US" sz="11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727">
                <a:tc gridSpan="3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noProof="0" dirty="0">
                          <a:solidFill>
                            <a:srgbClr val="50412B"/>
                          </a:solidFill>
                        </a:rPr>
                        <a:t>Нормативные</a:t>
                      </a:r>
                      <a:r>
                        <a:rPr lang="en-US" sz="1200" b="1" noProof="0" dirty="0">
                          <a:solidFill>
                            <a:srgbClr val="50412B"/>
                          </a:solidFill>
                        </a:rPr>
                        <a:t> / </a:t>
                      </a:r>
                      <a:r>
                        <a:rPr lang="ru-RU" sz="1200" b="1" noProof="0" dirty="0">
                          <a:solidFill>
                            <a:srgbClr val="50412B"/>
                          </a:solidFill>
                        </a:rPr>
                        <a:t>постоянные</a:t>
                      </a:r>
                      <a:r>
                        <a:rPr lang="en-US" sz="12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ru-RU" sz="1200" b="1" noProof="0" dirty="0">
                          <a:solidFill>
                            <a:srgbClr val="50412B"/>
                          </a:solidFill>
                        </a:rPr>
                        <a:t>требования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200" b="1" noProof="0" dirty="0">
                          <a:solidFill>
                            <a:srgbClr val="50412B"/>
                          </a:solidFill>
                        </a:rPr>
                        <a:t>Дискреционные</a:t>
                      </a:r>
                      <a:r>
                        <a:rPr lang="en-US" sz="1200" b="1" noProof="0" dirty="0">
                          <a:solidFill>
                            <a:srgbClr val="50412B"/>
                          </a:solidFill>
                        </a:rPr>
                        <a:t> / </a:t>
                      </a:r>
                      <a:r>
                        <a:rPr lang="ru-RU" sz="1200" b="1" i="0" noProof="0" dirty="0">
                          <a:solidFill>
                            <a:srgbClr val="50412B"/>
                          </a:solidFill>
                        </a:rPr>
                        <a:t>ситуативные требования</a:t>
                      </a:r>
                      <a:endParaRPr lang="en-US" sz="1200" b="1" i="0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72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noProof="0" dirty="0">
                          <a:solidFill>
                            <a:srgbClr val="50412B"/>
                          </a:solidFill>
                        </a:rPr>
                        <a:t>Эндогенные права </a:t>
                      </a:r>
                      <a:endParaRPr lang="en-US" sz="1200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noProof="0" dirty="0">
                          <a:solidFill>
                            <a:srgbClr val="50412B"/>
                          </a:solidFill>
                        </a:rPr>
                        <a:t>Право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noProof="0" dirty="0">
                          <a:solidFill>
                            <a:srgbClr val="50412B"/>
                          </a:solidFill>
                        </a:rPr>
                        <a:t>Политик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noProof="0" dirty="0">
                          <a:solidFill>
                            <a:srgbClr val="50412B"/>
                          </a:solidFill>
                        </a:rPr>
                        <a:t>Предприниматель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noProof="0" dirty="0" err="1">
                          <a:solidFill>
                            <a:srgbClr val="50412B"/>
                          </a:solidFill>
                        </a:rPr>
                        <a:t>Полигарх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noProof="0" dirty="0">
                          <a:solidFill>
                            <a:srgbClr val="50412B"/>
                          </a:solidFill>
                        </a:rPr>
                        <a:t>Подставное лицо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noProof="0" dirty="0">
                          <a:solidFill>
                            <a:srgbClr val="50412B"/>
                          </a:solidFill>
                        </a:rPr>
                        <a:t>Олигарх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61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noProof="0" dirty="0">
                          <a:solidFill>
                            <a:srgbClr val="50412B"/>
                          </a:solidFill>
                        </a:rPr>
                        <a:t>Права пользования </a:t>
                      </a:r>
                      <a:endParaRPr lang="en-US" sz="13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noProof="0" dirty="0">
                          <a:solidFill>
                            <a:srgbClr val="50412B"/>
                          </a:solidFill>
                        </a:rPr>
                        <a:t>Доступ 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hu-HU" sz="1100" b="1" noProof="0" dirty="0">
                          <a:solidFill>
                            <a:srgbClr val="50412B"/>
                          </a:solidFill>
                        </a:rPr>
                        <a:t>право входить в определенный объект собственности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72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noProof="0" dirty="0">
                          <a:solidFill>
                            <a:srgbClr val="50412B"/>
                          </a:solidFill>
                        </a:rPr>
                        <a:t>Извлечение средств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hu-HU" sz="1100" b="1" noProof="0" dirty="0">
                          <a:solidFill>
                            <a:srgbClr val="50412B"/>
                          </a:solidFill>
                        </a:rPr>
                        <a:t>право на получение «продуктов» от собственности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+ 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745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noProof="0" dirty="0">
                          <a:solidFill>
                            <a:srgbClr val="50412B"/>
                          </a:solidFill>
                        </a:rPr>
                        <a:t>Права контроля</a:t>
                      </a:r>
                      <a:endParaRPr lang="en-US" sz="13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noProof="0" dirty="0">
                          <a:solidFill>
                            <a:srgbClr val="50412B"/>
                          </a:solidFill>
                        </a:rPr>
                        <a:t>Управление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hu-HU" sz="1100" b="1" noProof="0" dirty="0">
                          <a:solidFill>
                            <a:srgbClr val="50412B"/>
                          </a:solidFill>
                        </a:rPr>
                        <a:t>право регулировать способы применения собственности и трансформировать ее путем внесения улучшений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+ 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  <a:r>
                        <a:rPr lang="en-US" sz="1700" b="0" noProof="0" dirty="0">
                          <a:solidFill>
                            <a:srgbClr val="50412B"/>
                          </a:solidFill>
                        </a:rPr>
                        <a:t> 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612">
                <a:tc v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noProof="0" dirty="0">
                          <a:solidFill>
                            <a:srgbClr val="50412B"/>
                          </a:solidFill>
                        </a:rPr>
                        <a:t>Исключение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hu-HU" sz="1100" b="1" noProof="0" dirty="0">
                          <a:solidFill>
                            <a:srgbClr val="50412B"/>
                          </a:solidFill>
                        </a:rPr>
                        <a:t>возможность определять, кто имеет право доступа и как его можно передать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+ 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612">
                <a:tc v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noProof="0" dirty="0">
                          <a:solidFill>
                            <a:srgbClr val="50412B"/>
                          </a:solidFill>
                        </a:rPr>
                        <a:t>Отчуждение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hu-HU" sz="1100" b="1" noProof="0" dirty="0">
                          <a:solidFill>
                            <a:srgbClr val="50412B"/>
                          </a:solidFill>
                        </a:rPr>
                        <a:t>право продавать или сдавать в аренду права  на управление и исключение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>
                          <a:solidFill>
                            <a:srgbClr val="50412B"/>
                          </a:solidFill>
                        </a:rPr>
                        <a:t>+ 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2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8742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8D503B"/>
                </a:solidFill>
              </a:rPr>
              <a:t>Хищничество и экономическая динамика</a:t>
            </a:r>
            <a:endParaRPr lang="hu-HU" dirty="0">
              <a:solidFill>
                <a:srgbClr val="8D503B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503547" y="1203598"/>
            <a:ext cx="8136905" cy="3761438"/>
            <a:chOff x="124429" y="90025"/>
            <a:chExt cx="5834969" cy="2312728"/>
          </a:xfrm>
        </p:grpSpPr>
        <p:sp>
          <p:nvSpPr>
            <p:cNvPr id="9" name="Szövegdoboz 2"/>
            <p:cNvSpPr txBox="1">
              <a:spLocks noChangeArrowheads="1"/>
            </p:cNvSpPr>
            <p:nvPr/>
          </p:nvSpPr>
          <p:spPr bwMode="auto">
            <a:xfrm>
              <a:off x="4048833" y="2071083"/>
              <a:ext cx="903646" cy="25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Фаза потребления</a:t>
              </a:r>
              <a:endParaRPr lang="hu-HU" sz="28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Szövegdoboz 2"/>
            <p:cNvSpPr txBox="1">
              <a:spLocks noChangeArrowheads="1"/>
            </p:cNvSpPr>
            <p:nvPr/>
          </p:nvSpPr>
          <p:spPr bwMode="auto">
            <a:xfrm>
              <a:off x="1029956" y="1419234"/>
              <a:ext cx="824308" cy="275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ru-RU" sz="1400" b="1" kern="1200" baseline="-250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допрессинговая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Szövegdoboz 2"/>
            <p:cNvSpPr txBox="1">
              <a:spLocks noChangeArrowheads="1"/>
            </p:cNvSpPr>
            <p:nvPr/>
          </p:nvSpPr>
          <p:spPr bwMode="auto">
            <a:xfrm>
              <a:off x="4048833" y="1227456"/>
              <a:ext cx="1323271" cy="31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ru-RU" sz="1400" b="1" kern="1200" baseline="-250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реляционная</a:t>
              </a:r>
              <a:r>
                <a:rPr lang="en-US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V</a:t>
              </a:r>
              <a:r>
                <a:rPr lang="ru-RU" sz="1400" b="1" baseline="-25000" dirty="0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трофейная</a:t>
              </a:r>
              <a:r>
                <a:rPr lang="en-US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Szövegdoboz 2"/>
            <p:cNvSpPr txBox="1">
              <a:spLocks noChangeArrowheads="1"/>
            </p:cNvSpPr>
            <p:nvPr/>
          </p:nvSpPr>
          <p:spPr bwMode="auto">
            <a:xfrm>
              <a:off x="2367046" y="865673"/>
              <a:ext cx="1301951" cy="31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ru-RU" sz="1400" b="1" kern="1200" baseline="-250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прогнозируемая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Bal oldali kapcsos zárójel 13"/>
            <p:cNvSpPr/>
            <p:nvPr/>
          </p:nvSpPr>
          <p:spPr>
            <a:xfrm>
              <a:off x="2476985" y="1115837"/>
              <a:ext cx="304801" cy="485633"/>
            </a:xfrm>
            <a:prstGeom prst="leftBrace">
              <a:avLst>
                <a:gd name="adj1" fmla="val 46456"/>
                <a:gd name="adj2" fmla="val 50000"/>
              </a:avLst>
            </a:prstGeom>
            <a:ln w="25400">
              <a:solidFill>
                <a:srgbClr val="CD5F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hu-HU" sz="3600"/>
            </a:p>
          </p:txBody>
        </p:sp>
        <p:sp>
          <p:nvSpPr>
            <p:cNvPr id="15" name="Szövegdoboz 2"/>
            <p:cNvSpPr txBox="1">
              <a:spLocks noChangeArrowheads="1"/>
            </p:cNvSpPr>
            <p:nvPr/>
          </p:nvSpPr>
          <p:spPr bwMode="auto">
            <a:xfrm>
              <a:off x="1757248" y="1048860"/>
              <a:ext cx="726181" cy="53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ru-RU" sz="12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Зависит от амплитуды произвола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Bal oldali kapcsos zárójel 15"/>
            <p:cNvSpPr/>
            <p:nvPr/>
          </p:nvSpPr>
          <p:spPr>
            <a:xfrm>
              <a:off x="2481505" y="1601187"/>
              <a:ext cx="304801" cy="366788"/>
            </a:xfrm>
            <a:prstGeom prst="leftBrace">
              <a:avLst>
                <a:gd name="adj1" fmla="val 35087"/>
                <a:gd name="adj2" fmla="val 50000"/>
              </a:avLst>
            </a:prstGeom>
            <a:ln w="25400">
              <a:solidFill>
                <a:srgbClr val="CD5F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hu-HU" sz="3600"/>
            </a:p>
          </p:txBody>
        </p:sp>
        <p:sp>
          <p:nvSpPr>
            <p:cNvPr id="17" name="Szövegdoboz 2"/>
            <p:cNvSpPr txBox="1">
              <a:spLocks noChangeArrowheads="1"/>
            </p:cNvSpPr>
            <p:nvPr/>
          </p:nvSpPr>
          <p:spPr bwMode="auto">
            <a:xfrm>
              <a:off x="1760091" y="1601187"/>
              <a:ext cx="716767" cy="447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ru-RU" sz="12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Зависит от амплитуды уязвимости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8" name="Egyenes összekötő 17"/>
            <p:cNvCxnSpPr/>
            <p:nvPr/>
          </p:nvCxnSpPr>
          <p:spPr>
            <a:xfrm>
              <a:off x="3332288" y="2002902"/>
              <a:ext cx="0" cy="150188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>
              <a:cxnSpLocks/>
            </p:cNvCxnSpPr>
            <p:nvPr/>
          </p:nvCxnSpPr>
          <p:spPr>
            <a:xfrm>
              <a:off x="2775944" y="1968822"/>
              <a:ext cx="570974" cy="0"/>
            </a:xfrm>
            <a:prstGeom prst="line">
              <a:avLst/>
            </a:prstGeom>
            <a:ln w="12700">
              <a:solidFill>
                <a:srgbClr val="504131"/>
              </a:solidFill>
              <a:prstDash val="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Csoportba foglalás 19"/>
            <p:cNvGrpSpPr/>
            <p:nvPr/>
          </p:nvGrpSpPr>
          <p:grpSpPr>
            <a:xfrm>
              <a:off x="124429" y="90025"/>
              <a:ext cx="5834969" cy="2312728"/>
              <a:chOff x="124429" y="90025"/>
              <a:chExt cx="5834969" cy="2312728"/>
            </a:xfrm>
          </p:grpSpPr>
          <p:grpSp>
            <p:nvGrpSpPr>
              <p:cNvPr id="22" name="Csoportba foglalás 21"/>
              <p:cNvGrpSpPr/>
              <p:nvPr/>
            </p:nvGrpSpPr>
            <p:grpSpPr>
              <a:xfrm>
                <a:off x="124429" y="90025"/>
                <a:ext cx="5834969" cy="2312728"/>
                <a:chOff x="124429" y="90025"/>
                <a:chExt cx="5834969" cy="2312728"/>
              </a:xfrm>
            </p:grpSpPr>
            <p:grpSp>
              <p:nvGrpSpPr>
                <p:cNvPr id="27" name="Csoportba foglalás 26"/>
                <p:cNvGrpSpPr>
                  <a:grpSpLocks/>
                </p:cNvGrpSpPr>
                <p:nvPr/>
              </p:nvGrpSpPr>
              <p:grpSpPr>
                <a:xfrm>
                  <a:off x="124429" y="90025"/>
                  <a:ext cx="5834969" cy="2312728"/>
                  <a:chOff x="58273" y="198013"/>
                  <a:chExt cx="2732635" cy="2312728"/>
                </a:xfrm>
              </p:grpSpPr>
              <p:cxnSp>
                <p:nvCxnSpPr>
                  <p:cNvPr id="30" name="Egyenes összekötő 29"/>
                  <p:cNvCxnSpPr>
                    <a:cxnSpLocks/>
                  </p:cNvCxnSpPr>
                  <p:nvPr/>
                </p:nvCxnSpPr>
                <p:spPr>
                  <a:xfrm>
                    <a:off x="485775" y="1709653"/>
                    <a:ext cx="819150" cy="0"/>
                  </a:xfrm>
                  <a:prstGeom prst="line">
                    <a:avLst/>
                  </a:prstGeom>
                  <a:ln w="15875">
                    <a:solidFill>
                      <a:srgbClr val="4D7C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Egyenes összekötő 30"/>
                  <p:cNvCxnSpPr>
                    <a:cxnSpLocks/>
                  </p:cNvCxnSpPr>
                  <p:nvPr/>
                </p:nvCxnSpPr>
                <p:spPr>
                  <a:xfrm>
                    <a:off x="1304925" y="1709653"/>
                    <a:ext cx="259080" cy="371475"/>
                  </a:xfrm>
                  <a:prstGeom prst="line">
                    <a:avLst/>
                  </a:prstGeom>
                  <a:ln w="12700">
                    <a:solidFill>
                      <a:srgbClr val="4D7C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2" name="Csoportba foglalás 31"/>
                  <p:cNvGrpSpPr/>
                  <p:nvPr/>
                </p:nvGrpSpPr>
                <p:grpSpPr>
                  <a:xfrm>
                    <a:off x="58273" y="198013"/>
                    <a:ext cx="2732635" cy="2312728"/>
                    <a:chOff x="58273" y="198013"/>
                    <a:chExt cx="2732635" cy="2312728"/>
                  </a:xfrm>
                </p:grpSpPr>
                <p:cxnSp>
                  <p:nvCxnSpPr>
                    <p:cNvPr id="33" name="Egyenes összekötő 32"/>
                    <p:cNvCxnSpPr>
                      <a:cxnSpLocks/>
                    </p:cNvCxnSpPr>
                    <p:nvPr/>
                  </p:nvCxnSpPr>
                  <p:spPr>
                    <a:xfrm>
                      <a:off x="1304925" y="1220800"/>
                      <a:ext cx="619715" cy="1"/>
                    </a:xfrm>
                    <a:prstGeom prst="line">
                      <a:avLst/>
                    </a:prstGeom>
                    <a:ln w="12700">
                      <a:solidFill>
                        <a:srgbClr val="504131"/>
                      </a:solidFill>
                      <a:prstDash val="dash"/>
                      <a:head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4" name="Csoportba foglalás 33"/>
                    <p:cNvGrpSpPr/>
                    <p:nvPr/>
                  </p:nvGrpSpPr>
                  <p:grpSpPr>
                    <a:xfrm>
                      <a:off x="58273" y="198013"/>
                      <a:ext cx="2732635" cy="2312728"/>
                      <a:chOff x="58273" y="198013"/>
                      <a:chExt cx="2732635" cy="2312728"/>
                    </a:xfrm>
                  </p:grpSpPr>
                  <p:cxnSp>
                    <p:nvCxnSpPr>
                      <p:cNvPr id="35" name="Egyenes összekötő 34"/>
                      <p:cNvCxnSpPr>
                        <a:cxnSpLocks/>
                      </p:cNvCxnSpPr>
                      <p:nvPr/>
                    </p:nvCxnSpPr>
                    <p:spPr>
                      <a:xfrm>
                        <a:off x="485775" y="214228"/>
                        <a:ext cx="0" cy="2046850"/>
                      </a:xfrm>
                      <a:prstGeom prst="line">
                        <a:avLst/>
                      </a:prstGeom>
                      <a:ln w="28575">
                        <a:solidFill>
                          <a:srgbClr val="4D7C85"/>
                        </a:solidFill>
                        <a:head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Egyenes összekötő 35"/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421012" y="2157132"/>
                        <a:ext cx="2306607" cy="196"/>
                      </a:xfrm>
                      <a:prstGeom prst="line">
                        <a:avLst/>
                      </a:prstGeom>
                      <a:ln w="28575">
                        <a:solidFill>
                          <a:srgbClr val="4D7C85"/>
                        </a:solidFill>
                        <a:head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7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8273" y="198013"/>
                        <a:ext cx="394430" cy="3095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>
                        <a:noAutofit/>
                      </a:bodyPr>
                      <a:lstStyle/>
                      <a:p>
                        <a:pPr algn="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ru-RU" sz="1400" b="1" kern="1200" dirty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Рыночная стоимость</a:t>
                        </a:r>
                        <a:endParaRPr lang="hu-HU" sz="2800" dirty="0">
                          <a:solidFill>
                            <a:srgbClr val="504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8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61173" y="2179071"/>
                        <a:ext cx="229735" cy="2660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ru-RU" sz="1400" b="1" kern="1200" dirty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Время</a:t>
                        </a:r>
                        <a:endParaRPr lang="hu-HU" sz="2800" dirty="0">
                          <a:solidFill>
                            <a:srgbClr val="504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9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29215" y="2179071"/>
                        <a:ext cx="532921" cy="2660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ru-RU" sz="1400" b="1" kern="1200" dirty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Фаза выслеживания</a:t>
                        </a:r>
                        <a:endParaRPr lang="hu-HU" sz="2800" dirty="0">
                          <a:solidFill>
                            <a:srgbClr val="504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0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92086" y="2179071"/>
                        <a:ext cx="282229" cy="3316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>
                          <a:spcAft>
                            <a:spcPts val="1000"/>
                          </a:spcAft>
                        </a:pPr>
                        <a:r>
                          <a:rPr lang="ru-RU" sz="1400" b="1" kern="1200" dirty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Фаза охоты</a:t>
                        </a:r>
                        <a:endParaRPr lang="hu-HU" sz="2800" dirty="0">
                          <a:solidFill>
                            <a:srgbClr val="504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41" name="Egyenes összekötő 40"/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562101" y="1220800"/>
                        <a:ext cx="360362" cy="855882"/>
                      </a:xfrm>
                      <a:prstGeom prst="line">
                        <a:avLst/>
                      </a:prstGeom>
                      <a:ln w="12700">
                        <a:solidFill>
                          <a:srgbClr val="4D7C85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cxnSp>
              <p:nvCxnSpPr>
                <p:cNvPr id="28" name="Egyenes összekötő 27"/>
                <p:cNvCxnSpPr/>
                <p:nvPr/>
              </p:nvCxnSpPr>
              <p:spPr>
                <a:xfrm>
                  <a:off x="2783143" y="1996730"/>
                  <a:ext cx="0" cy="150188"/>
                </a:xfrm>
                <a:prstGeom prst="line">
                  <a:avLst/>
                </a:prstGeom>
                <a:ln w="19050">
                  <a:solidFill>
                    <a:srgbClr val="4D7C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Egyenes összekötő 28"/>
                <p:cNvCxnSpPr/>
                <p:nvPr/>
              </p:nvCxnSpPr>
              <p:spPr>
                <a:xfrm>
                  <a:off x="4105013" y="1115973"/>
                  <a:ext cx="1151572" cy="0"/>
                </a:xfrm>
                <a:prstGeom prst="line">
                  <a:avLst/>
                </a:prstGeom>
                <a:ln w="12700">
                  <a:solidFill>
                    <a:srgbClr val="4D7C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Egyenes összekötő nyíllal 22"/>
              <p:cNvCxnSpPr/>
              <p:nvPr/>
            </p:nvCxnSpPr>
            <p:spPr>
              <a:xfrm flipH="1">
                <a:off x="2222920" y="671294"/>
                <a:ext cx="999974" cy="0"/>
              </a:xfrm>
              <a:prstGeom prst="straightConnector1">
                <a:avLst/>
              </a:prstGeom>
              <a:ln w="28575">
                <a:solidFill>
                  <a:srgbClr val="4D7C8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gyenes összekötő nyíllal 23"/>
              <p:cNvCxnSpPr/>
              <p:nvPr/>
            </p:nvCxnSpPr>
            <p:spPr>
              <a:xfrm>
                <a:off x="3222643" y="671294"/>
                <a:ext cx="997237" cy="0"/>
              </a:xfrm>
              <a:prstGeom prst="straightConnector1">
                <a:avLst/>
              </a:prstGeom>
              <a:ln w="28575">
                <a:solidFill>
                  <a:srgbClr val="4D7C8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Szövegdoboz 2"/>
              <p:cNvSpPr txBox="1">
                <a:spLocks noChangeArrowheads="1"/>
              </p:cNvSpPr>
              <p:nvPr/>
            </p:nvSpPr>
            <p:spPr bwMode="auto">
              <a:xfrm>
                <a:off x="1802629" y="90025"/>
                <a:ext cx="1420014" cy="551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1200" b="1" kern="1200" dirty="0">
                    <a:solidFill>
                      <a:srgbClr val="50413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Актив не находится в собственности связанного с хищником круга лиц (конкурентная рыночная стоимость)</a:t>
                </a:r>
                <a:endParaRPr lang="hu-HU" sz="2400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Szövegdoboz 2"/>
              <p:cNvSpPr txBox="1">
                <a:spLocks noChangeArrowheads="1"/>
              </p:cNvSpPr>
              <p:nvPr/>
            </p:nvSpPr>
            <p:spPr bwMode="auto">
              <a:xfrm>
                <a:off x="3313008" y="90025"/>
                <a:ext cx="1471651" cy="441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1200" b="1" kern="1200" dirty="0">
                    <a:solidFill>
                      <a:srgbClr val="50413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Актив в собственности связанного с хищником круга лиц (реляционная рыночная стоимость)</a:t>
                </a:r>
                <a:endParaRPr lang="hu-HU" sz="2400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21" name="Egyenes összekötő 20"/>
            <p:cNvCxnSpPr>
              <a:cxnSpLocks/>
            </p:cNvCxnSpPr>
            <p:nvPr/>
          </p:nvCxnSpPr>
          <p:spPr>
            <a:xfrm>
              <a:off x="2781637" y="1115355"/>
              <a:ext cx="4707" cy="852859"/>
            </a:xfrm>
            <a:prstGeom prst="line">
              <a:avLst/>
            </a:prstGeom>
            <a:ln w="12700">
              <a:solidFill>
                <a:srgbClr val="504131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2"/>
            <p:cNvSpPr txBox="1">
              <a:spLocks noChangeArrowheads="1"/>
            </p:cNvSpPr>
            <p:nvPr/>
          </p:nvSpPr>
          <p:spPr bwMode="auto">
            <a:xfrm>
              <a:off x="2862182" y="1705871"/>
              <a:ext cx="644464" cy="158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ru-RU" sz="1400" b="1" kern="1200" baseline="-250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прессинговая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741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62753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8D503B"/>
                </a:solidFill>
              </a:rPr>
              <a:t>Система уравнений в рамках хищничества</a:t>
            </a:r>
            <a:endParaRPr lang="hu-HU" dirty="0">
              <a:solidFill>
                <a:srgbClr val="8D503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áblázat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5043408"/>
                  </p:ext>
                </p:extLst>
              </p:nvPr>
            </p:nvGraphicFramePr>
            <p:xfrm>
              <a:off x="0" y="632781"/>
              <a:ext cx="9144001" cy="43861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916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8823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0679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827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>
                              <a:solidFill>
                                <a:srgbClr val="4D7C85"/>
                              </a:solidFill>
                            </a:rPr>
                            <a:t>Стоимость</a:t>
                          </a:r>
                          <a:endParaRPr lang="hu-HU" sz="1600" b="1" dirty="0">
                            <a:solidFill>
                              <a:srgbClr val="4D7C85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>
                              <a:solidFill>
                                <a:srgbClr val="4D7C85"/>
                              </a:solidFill>
                            </a:rPr>
                            <a:t>Фаза</a:t>
                          </a:r>
                          <a:endParaRPr lang="hu-HU" b="1" dirty="0">
                            <a:solidFill>
                              <a:srgbClr val="4D7C85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>
                              <a:solidFill>
                                <a:srgbClr val="4D7C85"/>
                              </a:solidFill>
                            </a:rPr>
                            <a:t>на рынке</a:t>
                          </a:r>
                          <a:endParaRPr lang="hu-HU" sz="1600" b="1" dirty="0">
                            <a:solidFill>
                              <a:srgbClr val="4D7C85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>
                              <a:solidFill>
                                <a:srgbClr val="4D7C85"/>
                              </a:solidFill>
                            </a:rPr>
                            <a:t>для хищника</a:t>
                          </a:r>
                          <a:endParaRPr lang="hu-HU" sz="1600" b="1" dirty="0">
                            <a:solidFill>
                              <a:srgbClr val="4D7C85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1242">
                    <a:tc rowSpan="3">
                      <a:txBody>
                        <a:bodyPr/>
                        <a:lstStyle/>
                        <a:p>
                          <a:r>
                            <a:rPr lang="ru-RU" sz="1400" b="1" dirty="0">
                              <a:solidFill>
                                <a:srgbClr val="50412B"/>
                              </a:solidFill>
                            </a:rPr>
                            <a:t>Рыночная стоимость</a:t>
                          </a:r>
                          <a:r>
                            <a:rPr lang="en-US" sz="1400" b="1" dirty="0">
                              <a:solidFill>
                                <a:srgbClr val="50412B"/>
                              </a:solidFill>
                            </a:rPr>
                            <a:t> (</a:t>
                          </a:r>
                          <a:r>
                            <a:rPr lang="ru-RU" sz="1400" b="1" dirty="0">
                              <a:solidFill>
                                <a:srgbClr val="50412B"/>
                              </a:solidFill>
                            </a:rPr>
                            <a:t>то, что видит рынок</a:t>
                          </a:r>
                          <a:r>
                            <a:rPr lang="en-US" sz="1400" b="1" baseline="0" dirty="0">
                              <a:solidFill>
                                <a:srgbClr val="50412B"/>
                              </a:solidFill>
                            </a:rPr>
                            <a:t>) </a:t>
                          </a:r>
                          <a:r>
                            <a:rPr lang="ru-RU" sz="1400" b="1" baseline="0" dirty="0">
                              <a:solidFill>
                                <a:srgbClr val="50412B"/>
                              </a:solidFill>
                            </a:rPr>
                            <a:t>– это</a:t>
                          </a:r>
                          <a:r>
                            <a:rPr lang="en-US" sz="1400" b="1" dirty="0">
                              <a:solidFill>
                                <a:srgbClr val="50412B"/>
                              </a:solidFill>
                            </a:rPr>
                            <a:t> </a:t>
                          </a:r>
                          <a:r>
                            <a:rPr lang="ru-RU" sz="1400" b="1" u="sng" baseline="0" dirty="0">
                              <a:solidFill>
                                <a:srgbClr val="50412B"/>
                              </a:solidFill>
                            </a:rPr>
                            <a:t>конкурентная рыночная стоимость</a:t>
                          </a:r>
                          <a:endParaRPr lang="hu-HU" sz="1400" b="1" u="sng" dirty="0">
                            <a:solidFill>
                              <a:srgbClr val="50412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400" b="1" dirty="0">
                              <a:solidFill>
                                <a:srgbClr val="50412B"/>
                              </a:solidFill>
                            </a:rPr>
                            <a:t>Фаза выслеживания</a:t>
                          </a:r>
                          <a:endParaRPr lang="hu-HU" sz="1400" b="1" dirty="0">
                            <a:solidFill>
                              <a:srgbClr val="50412B"/>
                            </a:solidFill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допрессинговая</m:t>
                                    </m:r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𝒕</m:t>
                                    </m:r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600" b="1" i="1" kern="1200" dirty="0">
                            <a:solidFill>
                              <a:srgbClr val="50412B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прогнозируемая</m:t>
                                    </m:r>
                                  </m:sub>
                                </m:sSub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hu-HU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допрессинговая</m:t>
                                    </m:r>
                                  </m:sub>
                                </m:sSub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hu-HU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защита</m:t>
                                    </m:r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потенциальная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600" b="1" kern="1200" dirty="0">
                            <a:solidFill>
                              <a:srgbClr val="50412B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3513">
                    <a:tc vMerge="1">
                      <a:txBody>
                        <a:bodyPr/>
                        <a:lstStyle/>
                        <a:p>
                          <a:endParaRPr lang="hu-H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hu-HU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16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в ходе</m:t>
                                    </m:r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фазы выслеживания</m:t>
                                    </m:r>
                                  </m:sub>
                                </m:sSub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hu-HU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прогнозируемая</m:t>
                                    </m:r>
                                  </m:sub>
                                </m:sSub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нарушени</m:t>
                                    </m:r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е</m:t>
                                    </m:r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целостности 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потенциальное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sub>
                                </m:sSub>
                                <m:r>
                                  <a:rPr lang="hu-HU" sz="1600" b="1" i="1" kern="1200" smtClean="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 </m:t>
                                </m:r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𝑷</m:t>
                                </m:r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hu-HU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потенциальная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600" b="1" kern="1200" dirty="0">
                            <a:solidFill>
                              <a:srgbClr val="50412B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2256">
                    <a:tc vMerge="1">
                      <a:txBody>
                        <a:bodyPr/>
                        <a:lstStyle/>
                        <a:p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b="1" dirty="0">
                              <a:solidFill>
                                <a:srgbClr val="50412B"/>
                              </a:solidFill>
                            </a:rPr>
                            <a:t>Фаза охоты</a:t>
                          </a:r>
                          <a:endParaRPr lang="hu-HU" sz="1400" b="1" dirty="0">
                            <a:solidFill>
                              <a:srgbClr val="50412B"/>
                            </a:solidFill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прессинговая</m:t>
                                    </m:r>
                                  </m:sub>
                                </m:sSub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hu-HU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допрессинговая</m:t>
                                    </m:r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𝒕</m:t>
                                    </m:r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hu-HU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нарушени</m:t>
                                    </m:r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е</m:t>
                                    </m:r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целостности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600" b="1" kern="1200" dirty="0">
                            <a:solidFill>
                              <a:srgbClr val="50412B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в ходе фазы охоты</m:t>
                                    </m:r>
                                  </m:sub>
                                </m:sSub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hu-HU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прессинговая</m:t>
                                    </m:r>
                                  </m:sub>
                                </m:sSub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𝑷</m:t>
                                </m:r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hu-HU" sz="1600" b="1" kern="1200" dirty="0">
                            <a:solidFill>
                              <a:srgbClr val="50412B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186955">
                    <a:tc>
                      <a:txBody>
                        <a:bodyPr/>
                        <a:lstStyle/>
                        <a:p>
                          <a:r>
                            <a:rPr lang="ru-RU" sz="1400" b="1" dirty="0">
                              <a:solidFill>
                                <a:srgbClr val="50412B"/>
                              </a:solidFill>
                            </a:rPr>
                            <a:t>Рыночная стоимость</a:t>
                          </a:r>
                          <a:r>
                            <a:rPr lang="en-US" sz="1400" b="1" dirty="0">
                              <a:solidFill>
                                <a:srgbClr val="50412B"/>
                              </a:solidFill>
                            </a:rPr>
                            <a:t> (</a:t>
                          </a:r>
                          <a:r>
                            <a:rPr lang="ru-RU" sz="1400" b="1" dirty="0">
                              <a:solidFill>
                                <a:srgbClr val="50412B"/>
                              </a:solidFill>
                            </a:rPr>
                            <a:t>то, что видит рынок</a:t>
                          </a:r>
                          <a:r>
                            <a:rPr lang="en-US" sz="1400" b="1" baseline="0" dirty="0">
                              <a:solidFill>
                                <a:srgbClr val="50412B"/>
                              </a:solidFill>
                            </a:rPr>
                            <a:t>) </a:t>
                          </a:r>
                          <a:r>
                            <a:rPr lang="ru-RU" sz="1400" b="1" baseline="0" dirty="0">
                              <a:solidFill>
                                <a:srgbClr val="50412B"/>
                              </a:solidFill>
                            </a:rPr>
                            <a:t>– это</a:t>
                          </a:r>
                          <a:r>
                            <a:rPr lang="en-US" sz="1400" b="1" dirty="0">
                              <a:solidFill>
                                <a:srgbClr val="50412B"/>
                              </a:solidFill>
                            </a:rPr>
                            <a:t> </a:t>
                          </a:r>
                          <a:r>
                            <a:rPr lang="ru-RU" sz="1400" b="1" u="sng" dirty="0">
                              <a:solidFill>
                                <a:srgbClr val="50412B"/>
                              </a:solidFill>
                            </a:rPr>
                            <a:t>реляционная</a:t>
                          </a:r>
                          <a:r>
                            <a:rPr lang="en-US" sz="1400" b="1" u="sng" baseline="0" dirty="0">
                              <a:solidFill>
                                <a:srgbClr val="50412B"/>
                              </a:solidFill>
                            </a:rPr>
                            <a:t> </a:t>
                          </a:r>
                          <a:r>
                            <a:rPr lang="ru-RU" sz="1400" b="1" u="sng" baseline="0" dirty="0">
                              <a:solidFill>
                                <a:srgbClr val="50412B"/>
                              </a:solidFill>
                            </a:rPr>
                            <a:t>рыночная стоимость</a:t>
                          </a:r>
                          <a:endParaRPr lang="hu-HU" sz="1400" b="1" u="sng" dirty="0">
                            <a:solidFill>
                              <a:srgbClr val="50412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kern="1200" dirty="0">
                              <a:solidFill>
                                <a:srgbClr val="50413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Фаза потребления</a:t>
                          </a:r>
                          <a:endParaRPr lang="hu-HU" sz="2800" dirty="0">
                            <a:solidFill>
                              <a:srgbClr val="50413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реляционная</m:t>
                                    </m:r>
                                  </m:sub>
                                </m:sSub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допрессинговая</m:t>
                                    </m:r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𝒕</m:t>
                                    </m:r>
                                  </m:sub>
                                </m:sSub>
                                <m:r>
                                  <a:rPr lang="en-US" sz="1600" b="1" i="1" kern="1200" smtClean="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защита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800" b="1" kern="1200" dirty="0">
                            <a:solidFill>
                              <a:srgbClr val="50412B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трофейная</m:t>
                                    </m:r>
                                  </m:sub>
                                </m:sSub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hu-HU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ru-R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реляционная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600" b="1" kern="1200" dirty="0">
                            <a:solidFill>
                              <a:srgbClr val="50412B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áblázat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5043408"/>
                  </p:ext>
                </p:extLst>
              </p:nvPr>
            </p:nvGraphicFramePr>
            <p:xfrm>
              <a:off x="0" y="632781"/>
              <a:ext cx="9144001" cy="43861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916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8823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0679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>
                              <a:solidFill>
                                <a:srgbClr val="4D7C85"/>
                              </a:solidFill>
                            </a:rPr>
                            <a:t>Стоимость</a:t>
                          </a:r>
                          <a:endParaRPr lang="hu-HU" sz="1600" b="1" dirty="0">
                            <a:solidFill>
                              <a:srgbClr val="4D7C85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>
                              <a:solidFill>
                                <a:srgbClr val="4D7C85"/>
                              </a:solidFill>
                            </a:rPr>
                            <a:t>Фаза</a:t>
                          </a:r>
                          <a:endParaRPr lang="hu-HU" b="1" dirty="0">
                            <a:solidFill>
                              <a:srgbClr val="4D7C85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>
                              <a:solidFill>
                                <a:srgbClr val="4D7C85"/>
                              </a:solidFill>
                            </a:rPr>
                            <a:t>на рынке</a:t>
                          </a:r>
                          <a:endParaRPr lang="hu-HU" sz="1600" b="1" dirty="0">
                            <a:solidFill>
                              <a:srgbClr val="4D7C85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>
                              <a:solidFill>
                                <a:srgbClr val="4D7C85"/>
                              </a:solidFill>
                            </a:rPr>
                            <a:t>для хищника</a:t>
                          </a:r>
                          <a:endParaRPr lang="hu-HU" sz="1600" b="1" dirty="0">
                            <a:solidFill>
                              <a:srgbClr val="4D7C85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1242">
                    <a:tc rowSpan="3">
                      <a:txBody>
                        <a:bodyPr/>
                        <a:lstStyle/>
                        <a:p>
                          <a:r>
                            <a:rPr lang="ru-RU" sz="1400" b="1" dirty="0">
                              <a:solidFill>
                                <a:srgbClr val="50412B"/>
                              </a:solidFill>
                            </a:rPr>
                            <a:t>Рыночная стоимость</a:t>
                          </a:r>
                          <a:r>
                            <a:rPr lang="en-US" sz="1400" b="1" dirty="0">
                              <a:solidFill>
                                <a:srgbClr val="50412B"/>
                              </a:solidFill>
                            </a:rPr>
                            <a:t> (</a:t>
                          </a:r>
                          <a:r>
                            <a:rPr lang="ru-RU" sz="1400" b="1" dirty="0">
                              <a:solidFill>
                                <a:srgbClr val="50412B"/>
                              </a:solidFill>
                            </a:rPr>
                            <a:t>то, что видит рынок</a:t>
                          </a:r>
                          <a:r>
                            <a:rPr lang="en-US" sz="1400" b="1" baseline="0" dirty="0">
                              <a:solidFill>
                                <a:srgbClr val="50412B"/>
                              </a:solidFill>
                            </a:rPr>
                            <a:t>) </a:t>
                          </a:r>
                          <a:r>
                            <a:rPr lang="ru-RU" sz="1400" b="1" baseline="0" dirty="0">
                              <a:solidFill>
                                <a:srgbClr val="50412B"/>
                              </a:solidFill>
                            </a:rPr>
                            <a:t>– это</a:t>
                          </a:r>
                          <a:r>
                            <a:rPr lang="en-US" sz="1400" b="1" dirty="0">
                              <a:solidFill>
                                <a:srgbClr val="50412B"/>
                              </a:solidFill>
                            </a:rPr>
                            <a:t> </a:t>
                          </a:r>
                          <a:r>
                            <a:rPr lang="ru-RU" sz="1400" b="1" u="sng" baseline="0" dirty="0">
                              <a:solidFill>
                                <a:srgbClr val="50412B"/>
                              </a:solidFill>
                            </a:rPr>
                            <a:t>конкурентная рыночная стоимость</a:t>
                          </a:r>
                          <a:endParaRPr lang="hu-HU" sz="1400" b="1" u="sng" dirty="0">
                            <a:solidFill>
                              <a:srgbClr val="50412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400" b="1" dirty="0">
                              <a:solidFill>
                                <a:srgbClr val="50412B"/>
                              </a:solidFill>
                            </a:rPr>
                            <a:t>Фаза выслеживания</a:t>
                          </a:r>
                          <a:endParaRPr lang="hu-HU" sz="1400" b="1" dirty="0">
                            <a:solidFill>
                              <a:srgbClr val="50412B"/>
                            </a:solidFill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3440" t="-19388" r="-195335" b="-1299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5000" t="-53774" r="-299" b="-53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48906">
                    <a:tc vMerge="1">
                      <a:txBody>
                        <a:bodyPr/>
                        <a:lstStyle/>
                        <a:p>
                          <a:endParaRPr lang="hu-H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hu-HU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16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5000" t="-86702" r="-299" b="-2031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89127">
                    <a:tc vMerge="1">
                      <a:txBody>
                        <a:bodyPr/>
                        <a:lstStyle/>
                        <a:p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b="1" dirty="0">
                              <a:solidFill>
                                <a:srgbClr val="50412B"/>
                              </a:solidFill>
                            </a:rPr>
                            <a:t>Фаза охоты</a:t>
                          </a:r>
                          <a:endParaRPr lang="hu-HU" sz="1400" b="1" dirty="0">
                            <a:solidFill>
                              <a:srgbClr val="50412B"/>
                            </a:solidFill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3440" t="-238776" r="-195335" b="-159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5000" t="-238776" r="-299" b="-1598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r>
                            <a:rPr lang="ru-RU" sz="1400" b="1" dirty="0">
                              <a:solidFill>
                                <a:srgbClr val="50412B"/>
                              </a:solidFill>
                            </a:rPr>
                            <a:t>Рыночная стоимость</a:t>
                          </a:r>
                          <a:r>
                            <a:rPr lang="en-US" sz="1400" b="1" dirty="0">
                              <a:solidFill>
                                <a:srgbClr val="50412B"/>
                              </a:solidFill>
                            </a:rPr>
                            <a:t> (</a:t>
                          </a:r>
                          <a:r>
                            <a:rPr lang="ru-RU" sz="1400" b="1" dirty="0">
                              <a:solidFill>
                                <a:srgbClr val="50412B"/>
                              </a:solidFill>
                            </a:rPr>
                            <a:t>то, что видит рынок</a:t>
                          </a:r>
                          <a:r>
                            <a:rPr lang="en-US" sz="1400" b="1" baseline="0" dirty="0">
                              <a:solidFill>
                                <a:srgbClr val="50412B"/>
                              </a:solidFill>
                            </a:rPr>
                            <a:t>) </a:t>
                          </a:r>
                          <a:r>
                            <a:rPr lang="ru-RU" sz="1400" b="1" baseline="0" dirty="0">
                              <a:solidFill>
                                <a:srgbClr val="50412B"/>
                              </a:solidFill>
                            </a:rPr>
                            <a:t>– это</a:t>
                          </a:r>
                          <a:r>
                            <a:rPr lang="en-US" sz="1400" b="1" dirty="0">
                              <a:solidFill>
                                <a:srgbClr val="50412B"/>
                              </a:solidFill>
                            </a:rPr>
                            <a:t> </a:t>
                          </a:r>
                          <a:r>
                            <a:rPr lang="ru-RU" sz="1400" b="1" u="sng" dirty="0">
                              <a:solidFill>
                                <a:srgbClr val="50412B"/>
                              </a:solidFill>
                            </a:rPr>
                            <a:t>реляционная</a:t>
                          </a:r>
                          <a:r>
                            <a:rPr lang="en-US" sz="1400" b="1" u="sng" baseline="0" dirty="0">
                              <a:solidFill>
                                <a:srgbClr val="50412B"/>
                              </a:solidFill>
                            </a:rPr>
                            <a:t> </a:t>
                          </a:r>
                          <a:r>
                            <a:rPr lang="ru-RU" sz="1400" b="1" u="sng" baseline="0" dirty="0">
                              <a:solidFill>
                                <a:srgbClr val="50412B"/>
                              </a:solidFill>
                            </a:rPr>
                            <a:t>рыночная стоимость</a:t>
                          </a:r>
                          <a:endParaRPr lang="hu-HU" sz="1400" b="1" u="sng" dirty="0">
                            <a:solidFill>
                              <a:srgbClr val="50412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kern="1200" dirty="0">
                              <a:solidFill>
                                <a:srgbClr val="50413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Фаза потребления</a:t>
                          </a:r>
                          <a:endParaRPr lang="hu-HU" sz="2800" dirty="0">
                            <a:solidFill>
                              <a:srgbClr val="50413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3440" t="-221333" r="-195335" b="-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5000" t="-221333" r="-299" b="-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85278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726" y="59493"/>
            <a:ext cx="8928546" cy="411509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8D503B"/>
                </a:solidFill>
              </a:rPr>
              <a:t>Карл </a:t>
            </a:r>
            <a:r>
              <a:rPr lang="ru-RU" b="1" dirty="0" err="1">
                <a:solidFill>
                  <a:srgbClr val="8D503B"/>
                </a:solidFill>
              </a:rPr>
              <a:t>Поланьи</a:t>
            </a:r>
            <a:r>
              <a:rPr lang="ru-RU" b="1" dirty="0">
                <a:solidFill>
                  <a:srgbClr val="8D503B"/>
                </a:solidFill>
              </a:rPr>
              <a:t> (</a:t>
            </a:r>
            <a:r>
              <a:rPr lang="hu-HU" b="1" dirty="0">
                <a:solidFill>
                  <a:srgbClr val="8D503B"/>
                </a:solidFill>
              </a:rPr>
              <a:t>Karl </a:t>
            </a:r>
            <a:r>
              <a:rPr lang="en-US" b="1" dirty="0" err="1">
                <a:solidFill>
                  <a:srgbClr val="8D503B"/>
                </a:solidFill>
              </a:rPr>
              <a:t>Polányi</a:t>
            </a:r>
            <a:r>
              <a:rPr lang="ru-RU" b="1" dirty="0">
                <a:solidFill>
                  <a:srgbClr val="8D503B"/>
                </a:solidFill>
              </a:rPr>
              <a:t>)</a:t>
            </a:r>
            <a:r>
              <a:rPr lang="hu-HU" b="1" dirty="0">
                <a:solidFill>
                  <a:srgbClr val="8D503B"/>
                </a:solidFill>
              </a:rPr>
              <a:t>: </a:t>
            </a:r>
            <a:r>
              <a:rPr lang="ru-RU" b="1" dirty="0">
                <a:solidFill>
                  <a:srgbClr val="8D503B"/>
                </a:solidFill>
              </a:rPr>
              <a:t>Два подхода к экономике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680734"/>
              </p:ext>
            </p:extLst>
          </p:nvPr>
        </p:nvGraphicFramePr>
        <p:xfrm>
          <a:off x="0" y="719287"/>
          <a:ext cx="9143998" cy="3937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7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2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6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6346">
                <a:tc>
                  <a:txBody>
                    <a:bodyPr/>
                    <a:lstStyle/>
                    <a:p>
                      <a:pPr algn="ctr"/>
                      <a:r>
                        <a:rPr lang="ru-RU" sz="1400" b="1" noProof="0" dirty="0">
                          <a:solidFill>
                            <a:srgbClr val="50412B"/>
                          </a:solidFill>
                        </a:rPr>
                        <a:t>Формальное описание</a:t>
                      </a:r>
                    </a:p>
                    <a:p>
                      <a:pPr algn="ctr"/>
                      <a:r>
                        <a:rPr lang="en-US" sz="1300" noProof="0" dirty="0">
                          <a:solidFill>
                            <a:srgbClr val="50412B"/>
                          </a:solidFill>
                        </a:rPr>
                        <a:t>(</a:t>
                      </a:r>
                      <a:r>
                        <a:rPr lang="ru-RU" sz="1300" baseline="0" noProof="0" dirty="0">
                          <a:solidFill>
                            <a:srgbClr val="50412B"/>
                          </a:solidFill>
                        </a:rPr>
                        <a:t>ценообразующие рынки</a:t>
                      </a:r>
                      <a:r>
                        <a:rPr lang="en-US" sz="1300" noProof="0" dirty="0">
                          <a:solidFill>
                            <a:srgbClr val="50412B"/>
                          </a:solidFill>
                        </a:rPr>
                        <a:t>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noProof="0" dirty="0">
                          <a:solidFill>
                            <a:srgbClr val="50412B"/>
                          </a:solidFill>
                        </a:rPr>
                        <a:t>Содержательное описание</a:t>
                      </a:r>
                    </a:p>
                    <a:p>
                      <a:pPr algn="ctr"/>
                      <a:r>
                        <a:rPr lang="en-US" sz="1400" noProof="0" dirty="0">
                          <a:solidFill>
                            <a:srgbClr val="50412B"/>
                          </a:solidFill>
                        </a:rPr>
                        <a:t>(</a:t>
                      </a:r>
                      <a:r>
                        <a:rPr lang="ru-RU" sz="1300" noProof="0" dirty="0">
                          <a:solidFill>
                            <a:srgbClr val="50412B"/>
                          </a:solidFill>
                        </a:rPr>
                        <a:t>экономика в целом</a:t>
                      </a:r>
                      <a:r>
                        <a:rPr lang="en-US" sz="1400" noProof="0" dirty="0">
                          <a:solidFill>
                            <a:srgbClr val="50412B"/>
                          </a:solidFill>
                        </a:rPr>
                        <a:t>)</a:t>
                      </a:r>
                      <a:endParaRPr lang="en-US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073"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b="1" noProof="0" dirty="0">
                          <a:solidFill>
                            <a:srgbClr val="50412B"/>
                          </a:solidFill>
                        </a:rPr>
                        <a:t>Неоклассическая экономика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noProof="0" dirty="0">
                          <a:solidFill>
                            <a:srgbClr val="50412B"/>
                          </a:solidFill>
                        </a:rPr>
                        <a:t>Институциональное оформление </a:t>
                      </a:r>
                      <a:br>
                        <a:rPr lang="en-US" b="1" noProof="0" dirty="0">
                          <a:solidFill>
                            <a:srgbClr val="50412B"/>
                          </a:solidFill>
                        </a:rPr>
                      </a:br>
                      <a:r>
                        <a:rPr lang="en-US" sz="1300" b="0" noProof="0" dirty="0">
                          <a:solidFill>
                            <a:srgbClr val="50412B"/>
                          </a:solidFill>
                        </a:rPr>
                        <a:t>(</a:t>
                      </a:r>
                      <a:r>
                        <a:rPr lang="ru-RU" sz="1300" noProof="0" dirty="0">
                          <a:solidFill>
                            <a:srgbClr val="50412B"/>
                          </a:solidFill>
                        </a:rPr>
                        <a:t>Т.к. экологические, технологические и </a:t>
                      </a:r>
                      <a:r>
                        <a:rPr lang="ru-RU" sz="1300" noProof="0" dirty="0" err="1">
                          <a:solidFill>
                            <a:srgbClr val="50412B"/>
                          </a:solidFill>
                        </a:rPr>
                        <a:t>социетальные</a:t>
                      </a:r>
                      <a:r>
                        <a:rPr lang="ru-RU" sz="1300" noProof="0" dirty="0">
                          <a:solidFill>
                            <a:srgbClr val="50412B"/>
                          </a:solidFill>
                        </a:rPr>
                        <a:t> элементы взаимосвязаны и уравновешивают друг друга</a:t>
                      </a:r>
                      <a:r>
                        <a:rPr lang="en-US" sz="1300" b="0" noProof="0" dirty="0">
                          <a:solidFill>
                            <a:srgbClr val="50412B"/>
                          </a:solidFill>
                        </a:rPr>
                        <a:t>)</a:t>
                      </a:r>
                      <a:endParaRPr lang="en-US" sz="1300" b="0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noProof="0" dirty="0">
                          <a:solidFill>
                            <a:srgbClr val="50412B"/>
                          </a:solidFill>
                        </a:rPr>
                        <a:t>Процесс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r>
                        <a:rPr lang="en-US" sz="1300" b="0" noProof="0" dirty="0">
                          <a:solidFill>
                            <a:srgbClr val="50412B"/>
                          </a:solidFill>
                        </a:rPr>
                        <a:t>(</a:t>
                      </a:r>
                      <a:r>
                        <a:rPr lang="ru-RU" sz="1300" b="0" noProof="0" dirty="0">
                          <a:solidFill>
                            <a:srgbClr val="50412B"/>
                          </a:solidFill>
                        </a:rPr>
                        <a:t>Материальные элементы, которые переходят из рук в руки или меняют местоположение</a:t>
                      </a:r>
                      <a:r>
                        <a:rPr lang="en-US" sz="1300" b="0" baseline="0" noProof="0" dirty="0">
                          <a:solidFill>
                            <a:srgbClr val="50412B"/>
                          </a:solidFill>
                        </a:rPr>
                        <a:t>)</a:t>
                      </a:r>
                      <a:endParaRPr lang="en-US" sz="1300" b="0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62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400" b="1" noProof="0" dirty="0">
                          <a:solidFill>
                            <a:srgbClr val="50412B"/>
                          </a:solidFill>
                        </a:rPr>
                        <a:t>Формы интеграции</a:t>
                      </a:r>
                      <a:r>
                        <a:rPr lang="en-US" sz="1400" b="1" baseline="0" noProof="0" dirty="0">
                          <a:solidFill>
                            <a:srgbClr val="50412B"/>
                          </a:solidFill>
                        </a:rPr>
                        <a:t>:</a:t>
                      </a:r>
                      <a:endParaRPr lang="ru-RU" sz="1400" b="1" baseline="0" noProof="0" dirty="0">
                        <a:solidFill>
                          <a:srgbClr val="50412B"/>
                        </a:solidFill>
                      </a:endParaRPr>
                    </a:p>
                    <a:p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ru-RU" sz="14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ru-RU" sz="1200" b="1" noProof="0" dirty="0">
                          <a:solidFill>
                            <a:srgbClr val="50412B"/>
                          </a:solidFill>
                        </a:rPr>
                        <a:t>реципрокность</a:t>
                      </a:r>
                    </a:p>
                    <a:p>
                      <a:pPr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ru-RU" sz="1200" b="1" noProof="0" dirty="0">
                          <a:solidFill>
                            <a:srgbClr val="50412B"/>
                          </a:solidFill>
                        </a:rPr>
                        <a:t> перераспределение</a:t>
                      </a:r>
                    </a:p>
                    <a:p>
                      <a:pPr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ru-RU" sz="1200" b="1" noProof="0" dirty="0">
                          <a:solidFill>
                            <a:srgbClr val="50412B"/>
                          </a:solidFill>
                        </a:rPr>
                        <a:t> обмен</a:t>
                      </a:r>
                    </a:p>
                    <a:p>
                      <a:pPr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400" b="1" baseline="0" noProof="0" dirty="0">
                          <a:solidFill>
                            <a:srgbClr val="50412B"/>
                          </a:solidFill>
                        </a:rPr>
                        <a:t>Типы структур</a:t>
                      </a:r>
                      <a:r>
                        <a:rPr lang="en-US" sz="1400" b="1" noProof="0" dirty="0">
                          <a:solidFill>
                            <a:srgbClr val="50412B"/>
                          </a:solidFill>
                        </a:rPr>
                        <a:t>:</a:t>
                      </a:r>
                      <a:endParaRPr lang="ru-RU" sz="1400" b="1" noProof="0" dirty="0">
                        <a:solidFill>
                          <a:srgbClr val="50412B"/>
                        </a:solidFill>
                      </a:endParaRPr>
                    </a:p>
                    <a:p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ru-RU" sz="1200" b="1" noProof="0" dirty="0">
                          <a:solidFill>
                            <a:srgbClr val="50412B"/>
                          </a:solidFill>
                        </a:rPr>
                        <a:t>симметрия</a:t>
                      </a:r>
                    </a:p>
                    <a:p>
                      <a:pPr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ru-RU" sz="1200" b="1" noProof="0" dirty="0">
                          <a:solidFill>
                            <a:srgbClr val="50412B"/>
                          </a:solidFill>
                        </a:rPr>
                        <a:t> централизованность</a:t>
                      </a:r>
                    </a:p>
                    <a:p>
                      <a:pPr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ru-RU" sz="1200" b="1" noProof="0" dirty="0">
                          <a:solidFill>
                            <a:srgbClr val="50412B"/>
                          </a:solidFill>
                        </a:rPr>
                        <a:t> рынок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noProof="0" dirty="0">
                          <a:solidFill>
                            <a:srgbClr val="50412B"/>
                          </a:solidFill>
                        </a:rPr>
                        <a:t>Пространственные перемещения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noProof="0" dirty="0">
                          <a:solidFill>
                            <a:srgbClr val="50412B"/>
                          </a:solidFill>
                        </a:rPr>
                        <a:t>Перемещения путем присвоения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976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hu-H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hu-HU" sz="1600" b="1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noProof="0" dirty="0">
                          <a:solidFill>
                            <a:srgbClr val="50412B"/>
                          </a:solidFill>
                        </a:rPr>
                        <a:t>Транспортировка товаров</a:t>
                      </a:r>
                      <a:endParaRPr lang="en-US" sz="1200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noProof="0" dirty="0">
                          <a:solidFill>
                            <a:srgbClr val="50412B"/>
                          </a:solidFill>
                        </a:rPr>
                        <a:t>Производство товаров</a:t>
                      </a:r>
                      <a:endParaRPr lang="en-US" sz="1200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Товарное обращение</a:t>
                      </a:r>
                      <a:endParaRPr lang="en-GB" sz="1200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Товарное администрирование</a:t>
                      </a:r>
                      <a:endParaRPr lang="en-GB" sz="1200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75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hu-H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hu-HU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Транзакция (из рук в руки)</a:t>
                      </a:r>
                      <a:endParaRPr lang="en-GB" sz="1200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Распоряжение (одностороннее присвоение)</a:t>
                      </a:r>
                      <a:endParaRPr lang="en-GB" sz="1200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églalap 6"/>
          <p:cNvSpPr/>
          <p:nvPr/>
        </p:nvSpPr>
        <p:spPr>
          <a:xfrm>
            <a:off x="2483768" y="4868022"/>
            <a:ext cx="6660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ru-RU" sz="1400" b="1" i="1" dirty="0">
                <a:solidFill>
                  <a:srgbClr val="8D503B"/>
                </a:solidFill>
              </a:rPr>
              <a:t>Карл</a:t>
            </a:r>
            <a:r>
              <a:rPr lang="hu-HU" sz="1400" b="1" i="1" dirty="0">
                <a:solidFill>
                  <a:srgbClr val="8D503B"/>
                </a:solidFill>
              </a:rPr>
              <a:t> </a:t>
            </a:r>
            <a:r>
              <a:rPr lang="ru-RU" sz="1400" b="1" i="1" dirty="0" err="1">
                <a:solidFill>
                  <a:srgbClr val="8D503B"/>
                </a:solidFill>
              </a:rPr>
              <a:t>Поланьи</a:t>
            </a:r>
            <a:r>
              <a:rPr lang="ru-RU" sz="1400" b="1" i="1" dirty="0">
                <a:solidFill>
                  <a:srgbClr val="8D503B"/>
                </a:solidFill>
              </a:rPr>
              <a:t>, «Экономика как институционально оформленный процесс»</a:t>
            </a:r>
            <a:endParaRPr lang="hu-HU" sz="1400" b="1" i="1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3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55552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8D503B"/>
                </a:solidFill>
              </a:rPr>
              <a:t>Экономические феномены в трех полярных типах режимов 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38263"/>
              </p:ext>
            </p:extLst>
          </p:nvPr>
        </p:nvGraphicFramePr>
        <p:xfrm>
          <a:off x="0" y="541017"/>
          <a:ext cx="9143999" cy="450275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651777475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9880245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363450606"/>
                    </a:ext>
                  </a:extLst>
                </a:gridCol>
                <a:gridCol w="2843807">
                  <a:extLst>
                    <a:ext uri="{9D8B030D-6E8A-4147-A177-3AD203B41FA5}">
                      <a16:colId xmlns:a16="http://schemas.microsoft.com/office/drawing/2014/main" val="2828575883"/>
                    </a:ext>
                  </a:extLst>
                </a:gridCol>
              </a:tblGrid>
              <a:tr h="2305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Либеральная демократия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5"/>
                          </a:solidFill>
                          <a:effectLst/>
                        </a:rPr>
                        <a:t>Патрональная автократия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5"/>
                          </a:solidFill>
                          <a:effectLst/>
                        </a:rPr>
                        <a:t>Коммунистическая диктатура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372772"/>
                  </a:ext>
                </a:extLst>
              </a:tr>
              <a:tr h="424732">
                <a:tc rowSpan="5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D7C85"/>
                          </a:solidFill>
                          <a:effectLst/>
                        </a:rPr>
                        <a:t>СОБСТВЕННОСТЬ</a:t>
                      </a:r>
                      <a:endParaRPr lang="hu-HU" sz="11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происходит в результате приватизация при смене режима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происходит в результате посткоммунистического перераспределения собственности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происходит в результате коммунистической национализации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023523"/>
                  </a:ext>
                </a:extLst>
              </a:tr>
              <a:tr h="42473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kern="120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рейдерский</a:t>
                      </a: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kern="120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захват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централизованное корпоративное рейдерство </a:t>
                      </a:r>
                      <a:endParaRPr lang="en-GB" sz="1100" b="1" kern="120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экспроприация</a:t>
                      </a:r>
                      <a:endParaRPr lang="en-GB" sz="1100" b="1" kern="120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2533"/>
                  </a:ext>
                </a:extLst>
              </a:tr>
              <a:tr h="85310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имущественные права де-юре и де-факто совпадают 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нормативное вмешательство в экзогенные имущественные права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имущественные права де-юре и де-факто не совпадают 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дискреционное вмешательство в экзогенные имущественные права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имущественные права де-юре и де-факто совпадают 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экзогенные имущественные права отсутствуют (монополия государственной собственности) 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191699"/>
                  </a:ext>
                </a:extLst>
              </a:tr>
              <a:tr h="6389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покупатели и продавцы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обмен по рыночной стоимости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хищники и жертвы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захват по стоимости в фазе выслеживания, в фазе охоты и по трофейной стоимости 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отсутствует 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нормативная </a:t>
                      </a:r>
                      <a:r>
                        <a:rPr lang="ru-RU" sz="1100" b="1" kern="120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экпроприация</a:t>
                      </a: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428494"/>
                  </a:ext>
                </a:extLst>
              </a:tr>
              <a:tr h="42473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частная собственность</a:t>
                      </a:r>
                      <a:endParaRPr lang="en-GB" sz="1100" b="1" kern="120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власть-собственность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собственность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615262"/>
                  </a:ext>
                </a:extLst>
              </a:tr>
              <a:tr h="424732">
                <a:tc row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D7C85"/>
                          </a:solidFill>
                          <a:effectLst/>
                        </a:rPr>
                        <a:t>ЭКОНОМИЧЕСКИЕ СИСТЕМЫ</a:t>
                      </a:r>
                      <a:endParaRPr lang="hu-HU" sz="11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рыночная экономика</a:t>
                      </a:r>
                      <a:b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kern="120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конкурентный</a:t>
                      </a: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kern="120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рынок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реляционная экономика</a:t>
                      </a:r>
                      <a:b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реляционный </a:t>
                      </a:r>
                      <a:r>
                        <a:rPr lang="en-US" sz="1100" b="1" kern="120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рынок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командная экономика</a:t>
                      </a:r>
                      <a:br>
                        <a:rPr lang="ru-RU" sz="11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административный рынок </a:t>
                      </a:r>
                      <a:endParaRPr lang="en-GB" sz="1100" b="1" kern="120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421146"/>
                  </a:ext>
                </a:extLst>
              </a:tr>
              <a:tr h="2011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kern="120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регулируемая</a:t>
                      </a: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kern="120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рыночная</a:t>
                      </a: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kern="120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кординация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kern="120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реляционное</a:t>
                      </a: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kern="120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перераспределение</a:t>
                      </a: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kern="120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рынка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kern="120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бюрократическое</a:t>
                      </a: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kern="120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распределение</a:t>
                      </a: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kern="120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ресурсов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593777"/>
                  </a:ext>
                </a:extLst>
              </a:tr>
              <a:tr h="21601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капитализм</a:t>
                      </a:r>
                      <a:endParaRPr lang="en-GB" sz="1100" b="1" kern="120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kern="120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политический</a:t>
                      </a: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kern="120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капитализм</a:t>
                      </a: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100" b="1" kern="120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мафиозный</a:t>
                      </a: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kern="1200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капитализм</a:t>
                      </a: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социализм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040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870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1470"/>
            <a:ext cx="9140116" cy="77755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8D503B"/>
                </a:solidFill>
              </a:rPr>
              <a:t>Социальные</a:t>
            </a:r>
            <a:r>
              <a:rPr lang="hu-HU" b="1" dirty="0">
                <a:solidFill>
                  <a:srgbClr val="8D503B"/>
                </a:solidFill>
              </a:rPr>
              <a:t>/</a:t>
            </a:r>
            <a:r>
              <a:rPr lang="ru-RU" b="1" dirty="0">
                <a:solidFill>
                  <a:srgbClr val="8D503B"/>
                </a:solidFill>
              </a:rPr>
              <a:t>экономические</a:t>
            </a:r>
            <a:r>
              <a:rPr lang="hu-HU" b="1" dirty="0">
                <a:solidFill>
                  <a:srgbClr val="8D503B"/>
                </a:solidFill>
              </a:rPr>
              <a:t> </a:t>
            </a:r>
            <a:r>
              <a:rPr lang="ru-RU" b="1" dirty="0">
                <a:solidFill>
                  <a:srgbClr val="8D503B"/>
                </a:solidFill>
              </a:rPr>
              <a:t>программы интеграции </a:t>
            </a:r>
            <a:r>
              <a:rPr lang="hu-HU" b="1" dirty="0">
                <a:solidFill>
                  <a:srgbClr val="8D503B"/>
                </a:solidFill>
              </a:rPr>
              <a:t>/</a:t>
            </a:r>
            <a:r>
              <a:rPr lang="ru-RU" b="1" dirty="0">
                <a:solidFill>
                  <a:srgbClr val="8D503B"/>
                </a:solidFill>
              </a:rPr>
              <a:t>координирующие механизмы в трех режимах идеального типа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820618"/>
              </p:ext>
            </p:extLst>
          </p:nvPr>
        </p:nvGraphicFramePr>
        <p:xfrm>
          <a:off x="0" y="987574"/>
          <a:ext cx="9140116" cy="3989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3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9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D7C85"/>
                          </a:solidFill>
                        </a:rPr>
                        <a:t>Капитализм</a:t>
                      </a:r>
                      <a:endParaRPr lang="en-US" sz="18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D7C85"/>
                          </a:solidFill>
                        </a:rPr>
                        <a:t>Социализм</a:t>
                      </a:r>
                      <a:endParaRPr lang="en-US" sz="18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4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50412B"/>
                          </a:solidFill>
                        </a:rPr>
                        <a:t>Рыночная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экономика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50412B"/>
                          </a:solidFill>
                        </a:rPr>
                        <a:t>Реляционная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экономика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Плановая/командная экономика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8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Экономика, не встроенная в политику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50412B"/>
                          </a:solidFill>
                        </a:rPr>
                        <a:t>Экономика, встроенная в патрональные отношения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Экономика, встроенная в бюрократический аппарат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0412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08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D5F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Доминирующая программа интеграции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D5F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D5F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координирующий механизм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D5F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3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</a:rPr>
                        <a:t>Рыночная</a:t>
                      </a:r>
                      <a:r>
                        <a:rPr lang="en-US" sz="1400" b="1" dirty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4D7C85"/>
                          </a:solidFill>
                        </a:rPr>
                        <a:t>координация</a:t>
                      </a:r>
                      <a:endParaRPr lang="en-US" sz="14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</a:rPr>
                        <a:t>Реляционное перераспределение рынка</a:t>
                      </a:r>
                      <a:endParaRPr lang="en-US" sz="14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</a:rPr>
                        <a:t>Бюрократическое перераспределение ресурсов</a:t>
                      </a:r>
                      <a:endParaRPr lang="en-US" sz="14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439">
                <a:tc>
                  <a:txBody>
                    <a:bodyPr/>
                    <a:lstStyle/>
                    <a:p>
                      <a:pPr marL="715963" indent="-90488" algn="l"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</a:rPr>
                        <a:t>регулируемая</a:t>
                      </a:r>
                    </a:p>
                    <a:p>
                      <a:pPr marL="715963" indent="-90488" algn="l"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</a:rPr>
                        <a:t>безличная</a:t>
                      </a:r>
                    </a:p>
                    <a:p>
                      <a:pPr marL="715963" indent="-90488" algn="l"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</a:rPr>
                        <a:t>нормативная</a:t>
                      </a:r>
                    </a:p>
                    <a:p>
                      <a:pPr marL="715963" indent="-90488" algn="l"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</a:rPr>
                        <a:t>преобладают конкурентные рынки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неформализованная</a:t>
                      </a:r>
                    </a:p>
                    <a:p>
                      <a:pPr marL="898525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субъективная</a:t>
                      </a:r>
                    </a:p>
                    <a:p>
                      <a:pPr marL="898525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дискреционная</a:t>
                      </a:r>
                    </a:p>
                    <a:p>
                      <a:pPr marL="898525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преобладают реляционные рынки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формализованная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безличная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нормативная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преобладают административные рынки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20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D5F50"/>
                          </a:solidFill>
                        </a:rPr>
                        <a:t>Невидимая рука </a:t>
                      </a:r>
                      <a:r>
                        <a:rPr lang="ru-R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безличных рыночных сил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D5F50"/>
                          </a:solidFill>
                        </a:rPr>
                        <a:t>Видимая рука </a:t>
                      </a:r>
                      <a:r>
                        <a:rPr lang="ru-R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патрона, вмешивающаяся в рыночные силы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D5F50"/>
                          </a:solidFill>
                        </a:rPr>
                        <a:t>Центральное планирование </a:t>
                      </a:r>
                      <a:r>
                        <a:rPr lang="ru-R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номенклатуры в обход рыночных сил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4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50412B"/>
                          </a:solidFill>
                        </a:rPr>
                        <a:t>Горизонтальная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50412B"/>
                          </a:solidFill>
                        </a:rPr>
                        <a:t>Вертикальная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50412B"/>
                          </a:solidFill>
                        </a:rPr>
                        <a:t>Вертикальная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639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</a:pPr>
            <a:r>
              <a:rPr lang="ru-RU" dirty="0">
                <a:solidFill>
                  <a:srgbClr val="8D503B"/>
                </a:solidFill>
              </a:rPr>
              <a:t>Корректирующие механизмы социалистических рынков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729911"/>
              </p:ext>
            </p:extLst>
          </p:nvPr>
        </p:nvGraphicFramePr>
        <p:xfrm>
          <a:off x="107949" y="771550"/>
          <a:ext cx="8928101" cy="4268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813">
                  <a:extLst>
                    <a:ext uri="{9D8B030D-6E8A-4147-A177-3AD203B41FA5}">
                      <a16:colId xmlns:a16="http://schemas.microsoft.com/office/drawing/2014/main" val="3919923139"/>
                    </a:ext>
                  </a:extLst>
                </a:gridCol>
                <a:gridCol w="718982">
                  <a:extLst>
                    <a:ext uri="{9D8B030D-6E8A-4147-A177-3AD203B41FA5}">
                      <a16:colId xmlns:a16="http://schemas.microsoft.com/office/drawing/2014/main" val="167772904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66644824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234813177"/>
                    </a:ext>
                  </a:extLst>
                </a:gridCol>
                <a:gridCol w="3671962">
                  <a:extLst>
                    <a:ext uri="{9D8B030D-6E8A-4147-A177-3AD203B41FA5}">
                      <a16:colId xmlns:a16="http://schemas.microsoft.com/office/drawing/2014/main" val="343861687"/>
                    </a:ext>
                  </a:extLst>
                </a:gridCol>
              </a:tblGrid>
              <a:tr h="42534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</a:rPr>
                        <a:t>Модифицирующие механизмы социалистических рынков</a:t>
                      </a:r>
                      <a:endParaRPr lang="hu-HU" sz="2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</a:rPr>
                        <a:t>Суть механизма</a:t>
                      </a:r>
                      <a:endParaRPr lang="hu-HU" sz="2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58" marR="87458" marT="43729" marB="4372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840079"/>
                  </a:ext>
                </a:extLst>
              </a:tr>
              <a:tr h="750973">
                <a:tc rowSpan="6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</a:rPr>
                        <a:t>Корректирующие механизмы </a:t>
                      </a:r>
                    </a:p>
                    <a:p>
                      <a:pPr marL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бюрократического перераспределения ресурсов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Сверху вниз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Экономические кампании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Вытеснение поставленных центром целей, которых невозможно достичь через повседневные правовые практики бюрократии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32548"/>
                  </a:ext>
                </a:extLst>
              </a:tr>
              <a:tr h="53614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565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Снизу вверх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 стороны предложения</a:t>
                      </a:r>
                      <a:b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(члены номенклатуры низкого и среднего уровня)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Плановая сделка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Извлечение дополнительных ресурсов через двусторонние переговоры (сделки)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7024"/>
                  </a:ext>
                </a:extLst>
              </a:tr>
              <a:tr h="53614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Заниженное планирование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Извлечение дополнительных ресурсов посредством однонаправленных «скрытых методов» (мошенничество, ложные отчеты)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882232"/>
                  </a:ext>
                </a:extLst>
              </a:tr>
              <a:tr h="53614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Бартер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Добровольный обмен товарами между экономическими единицами равными по статусу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513241"/>
                  </a:ext>
                </a:extLst>
              </a:tr>
              <a:tr h="53614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 стороны спроса (обычные люди-объекты)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Очередь, списки ожидания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потребления (изменение предпочтений потребителей) 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176531"/>
                  </a:ext>
                </a:extLst>
              </a:tr>
              <a:tr h="71137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Блат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Незаконное и/или неформальное получение товаров и услуг посредством взаимных одолжений или дополнительных платежей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09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570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77155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8D503B"/>
                </a:solidFill>
              </a:rPr>
              <a:t>Деформирующие и аннексионные механизмы капиталистических рынков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766902"/>
              </p:ext>
            </p:extLst>
          </p:nvPr>
        </p:nvGraphicFramePr>
        <p:xfrm>
          <a:off x="0" y="771550"/>
          <a:ext cx="9144001" cy="4272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9086">
                  <a:extLst>
                    <a:ext uri="{9D8B030D-6E8A-4147-A177-3AD203B41FA5}">
                      <a16:colId xmlns:a16="http://schemas.microsoft.com/office/drawing/2014/main" val="3890321265"/>
                    </a:ext>
                  </a:extLst>
                </a:gridCol>
                <a:gridCol w="870706">
                  <a:extLst>
                    <a:ext uri="{9D8B030D-6E8A-4147-A177-3AD203B41FA5}">
                      <a16:colId xmlns:a16="http://schemas.microsoft.com/office/drawing/2014/main" val="1247923510"/>
                    </a:ext>
                  </a:extLst>
                </a:gridCol>
                <a:gridCol w="2462203">
                  <a:extLst>
                    <a:ext uri="{9D8B030D-6E8A-4147-A177-3AD203B41FA5}">
                      <a16:colId xmlns:a16="http://schemas.microsoft.com/office/drawing/2014/main" val="4227268328"/>
                    </a:ext>
                  </a:extLst>
                </a:gridCol>
                <a:gridCol w="3982006">
                  <a:extLst>
                    <a:ext uri="{9D8B030D-6E8A-4147-A177-3AD203B41FA5}">
                      <a16:colId xmlns:a16="http://schemas.microsoft.com/office/drawing/2014/main" val="225670113"/>
                    </a:ext>
                  </a:extLst>
                </a:gridCol>
              </a:tblGrid>
              <a:tr h="31258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Деформирующие механизмы капиталистических рынков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43" marR="77343" marT="38672" marB="38672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Суть механизма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43" marR="77343" marT="38672" marB="3867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144731"/>
                  </a:ext>
                </a:extLst>
              </a:tr>
              <a:tr h="424607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</a:rPr>
                        <a:t>Деформирующие механизмы</a:t>
                      </a:r>
                      <a:b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регулируемой рыночной координации</a:t>
                      </a: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43" marR="77343" marT="38672" marB="38672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Сверху вниз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Бюджетное вмешательство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Принудительное перераспределение богатства (нормативное)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227015"/>
                  </a:ext>
                </a:extLst>
              </a:tr>
              <a:tr h="42460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Вмешательство с отъемом собственности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Принудительное присвоение богатства (национализация)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265286"/>
                  </a:ext>
                </a:extLst>
              </a:tr>
              <a:tr h="42460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Снизу вверх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Лоббирование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Законное сотрудничество государственных и экономических акторов 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685374"/>
                  </a:ext>
                </a:extLst>
              </a:tr>
              <a:tr h="42460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Теневая экономика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Незаконное сотрудничество экономических акторов (уклонение от налогов, незаконный найм и т.д.)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699030"/>
                  </a:ext>
                </a:extLst>
              </a:tr>
              <a:tr h="42460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Добровольная коррупция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Сговор между государственными и экономическими акторами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540513"/>
                  </a:ext>
                </a:extLst>
              </a:tr>
              <a:tr h="424607">
                <a:tc rowSpan="3">
                  <a:txBody>
                    <a:bodyPr/>
                    <a:lstStyle/>
                    <a:p>
                      <a:pPr marL="914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</a:rPr>
                        <a:t>Аннексионные механизмы</a:t>
                      </a:r>
                      <a:b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реляционного перераспределения рынка</a:t>
                      </a: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Снизу вверх</a:t>
                      </a:r>
                      <a:endParaRPr lang="en-GB" sz="11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Захват государства снизу вверх 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Незаконный захват государственных акторов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128679"/>
                  </a:ext>
                </a:extLst>
              </a:tr>
              <a:tr h="60329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Сверху вниз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Политическая </a:t>
                      </a:r>
                      <a:r>
                        <a:rPr lang="ru-RU" sz="11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патронализация</a:t>
                      </a: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ru-RU" sz="11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патримониализация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Патрональное присвоение и </a:t>
                      </a:r>
                      <a:r>
                        <a:rPr lang="ru-RU" sz="11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вассализация</a:t>
                      </a: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политических институтов и акторов 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03471"/>
                  </a:ext>
                </a:extLst>
              </a:tr>
              <a:tr h="60329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Экономическая </a:t>
                      </a:r>
                      <a:r>
                        <a:rPr lang="ru-RU" sz="11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патронализация</a:t>
                      </a: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ru-RU" sz="11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патримониализация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Патрональное присвоение и </a:t>
                      </a:r>
                      <a:r>
                        <a:rPr lang="ru-RU" sz="11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вассализация</a:t>
                      </a: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экономических единиц и акторов 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167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281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9036050" cy="627534"/>
          </a:xfrm>
        </p:spPr>
        <p:txBody>
          <a:bodyPr>
            <a:noAutofit/>
          </a:bodyPr>
          <a:lstStyle/>
          <a:p>
            <a:r>
              <a:rPr lang="ru-RU" dirty="0" err="1">
                <a:solidFill>
                  <a:srgbClr val="8D503B"/>
                </a:solidFill>
              </a:rPr>
              <a:t>Чанади</a:t>
            </a:r>
            <a:r>
              <a:rPr lang="ru-RU" dirty="0">
                <a:solidFill>
                  <a:srgbClr val="8D503B"/>
                </a:solidFill>
              </a:rPr>
              <a:t> (</a:t>
            </a:r>
            <a:r>
              <a:rPr lang="en-US" dirty="0" err="1">
                <a:solidFill>
                  <a:srgbClr val="8D503B"/>
                </a:solidFill>
              </a:rPr>
              <a:t>Csanádi</a:t>
            </a:r>
            <a:r>
              <a:rPr lang="ru-RU" dirty="0">
                <a:solidFill>
                  <a:srgbClr val="8D503B"/>
                </a:solidFill>
              </a:rPr>
              <a:t>)</a:t>
            </a:r>
            <a:r>
              <a:rPr lang="en-US" dirty="0">
                <a:solidFill>
                  <a:srgbClr val="8D503B"/>
                </a:solidFill>
              </a:rPr>
              <a:t>: </a:t>
            </a:r>
            <a:r>
              <a:rPr lang="ru-RU" dirty="0">
                <a:solidFill>
                  <a:srgbClr val="8D503B"/>
                </a:solidFill>
              </a:rPr>
              <a:t>Разновидности распределения власти идеального типа в интерактивных моделях партии-государства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783557"/>
              </p:ext>
            </p:extLst>
          </p:nvPr>
        </p:nvGraphicFramePr>
        <p:xfrm>
          <a:off x="1" y="679744"/>
          <a:ext cx="9143999" cy="45598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19672">
                  <a:extLst>
                    <a:ext uri="{9D8B030D-6E8A-4147-A177-3AD203B41FA5}">
                      <a16:colId xmlns:a16="http://schemas.microsoft.com/office/drawing/2014/main" val="1276105043"/>
                    </a:ext>
                  </a:extLst>
                </a:gridCol>
                <a:gridCol w="2214834">
                  <a:extLst>
                    <a:ext uri="{9D8B030D-6E8A-4147-A177-3AD203B41FA5}">
                      <a16:colId xmlns:a16="http://schemas.microsoft.com/office/drawing/2014/main" val="3762547127"/>
                    </a:ext>
                  </a:extLst>
                </a:gridCol>
                <a:gridCol w="2465685">
                  <a:extLst>
                    <a:ext uri="{9D8B030D-6E8A-4147-A177-3AD203B41FA5}">
                      <a16:colId xmlns:a16="http://schemas.microsoft.com/office/drawing/2014/main" val="534268895"/>
                    </a:ext>
                  </a:extLst>
                </a:gridCol>
                <a:gridCol w="2843808">
                  <a:extLst>
                    <a:ext uri="{9D8B030D-6E8A-4147-A177-3AD203B41FA5}">
                      <a16:colId xmlns:a16="http://schemas.microsoft.com/office/drawing/2014/main" val="3412171796"/>
                    </a:ext>
                  </a:extLst>
                </a:gridCol>
              </a:tblGrid>
              <a:tr h="5010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Черты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4D7C85"/>
                          </a:solidFill>
                          <a:effectLst/>
                        </a:rPr>
                        <a:t>Самоэксплуатация</a:t>
                      </a:r>
                      <a:b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</a:b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напр., Северная Корея и все первоначальные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Саморазрушение</a:t>
                      </a:r>
                      <a:b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</a:b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напр., Венгрия с 1956 года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Самоустранение</a:t>
                      </a:r>
                      <a:b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</a:b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напр., Китай с 1979 года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687867"/>
                  </a:ext>
                </a:extLst>
              </a:tr>
              <a:tr h="922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Распределение власти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централизованное извлечение и распределение, централизованные взаимосвязанные потоки, незначительная обратная связь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централизованное извлечение и распределение, централизованные (или децентрализованные) взаимосвязанные потоки и активная обратная связь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частично централизованное извлечение и распределение, и либо централизованные, либо децентрализованные взаимосвязанные потоки с обратной связью</a:t>
                      </a:r>
                      <a:endParaRPr lang="en-GB" sz="11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159550"/>
                  </a:ext>
                </a:extLst>
              </a:tr>
              <a:tr h="735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Переговорные возможности акторов в сети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слабые возможности для привлечения и противодействия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избирательно сильные возможности для привлечения и противодействия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избирательно сильные возможности для привлечения и противодействия, за счет обратной связи и децентрализованных альтернативных ресурсов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05149"/>
                  </a:ext>
                </a:extLst>
              </a:tr>
              <a:tr h="362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Ограничения самовоспроизводства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крайне затруднено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иногда затруднено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часто затруднено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759671"/>
                  </a:ext>
                </a:extLst>
              </a:tr>
              <a:tr h="548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Способы извлечения ресурсов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принудительная реорганизация ресурсов</a:t>
                      </a:r>
                      <a:endParaRPr lang="en-GB" sz="11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реформы по мобилизации ресурсов (децентрализации) внутри сети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мобилизация ресурсов и реформы по созданию ресурсов внутри и за пределами сети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52977"/>
                  </a:ext>
                </a:extLst>
              </a:tr>
              <a:tr h="548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Экономическое развитие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принудительный рост тяжелой промышленности до физических пределов</a:t>
                      </a:r>
                      <a:endParaRPr lang="en-GB" sz="11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экономический спад и эскалация реформ внутри сети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экономический рост за пределами сети, спад внутри сети и эскалация реформ за пределами сети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658649"/>
                  </a:ext>
                </a:extLst>
              </a:tr>
              <a:tr h="735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Легитимность и отступление 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растущее напряжение, отступления не происходит, стремительный крах</a:t>
                      </a:r>
                      <a:endParaRPr lang="en-GB" sz="11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легитимности партии, относительное и абсолютное постепенное отступление из политической сферы</a:t>
                      </a:r>
                      <a:endParaRPr lang="en-GB" sz="11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сохранение партийной легитимности, относительное и абсолютное постепенное отступление из экономической сферы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588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616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8D503B"/>
                </a:solidFill>
              </a:rPr>
              <a:t>Инвестиционные циклы в диктатуре </a:t>
            </a:r>
            <a:br>
              <a:rPr lang="ru-RU" dirty="0">
                <a:solidFill>
                  <a:srgbClr val="8D503B"/>
                </a:solidFill>
              </a:rPr>
            </a:br>
            <a:r>
              <a:rPr lang="ru-RU" dirty="0">
                <a:solidFill>
                  <a:srgbClr val="8D503B"/>
                </a:solidFill>
              </a:rPr>
              <a:t>с использованием рынка </a:t>
            </a:r>
            <a:r>
              <a:rPr lang="en-US" dirty="0">
                <a:solidFill>
                  <a:srgbClr val="8D503B"/>
                </a:solidFill>
              </a:rPr>
              <a:t>(</a:t>
            </a:r>
            <a:r>
              <a:rPr lang="ru-RU" dirty="0">
                <a:solidFill>
                  <a:srgbClr val="8D503B"/>
                </a:solidFill>
              </a:rPr>
              <a:t>Китай</a:t>
            </a:r>
            <a:r>
              <a:rPr lang="en-US" dirty="0">
                <a:solidFill>
                  <a:srgbClr val="8D503B"/>
                </a:solidFill>
              </a:rPr>
              <a:t>)</a:t>
            </a:r>
            <a:endParaRPr lang="hu-HU" dirty="0">
              <a:solidFill>
                <a:srgbClr val="8D503B"/>
              </a:solidFill>
            </a:endParaRPr>
          </a:p>
        </p:txBody>
      </p:sp>
      <p:grpSp>
        <p:nvGrpSpPr>
          <p:cNvPr id="60" name="Csoportba foglalás 59"/>
          <p:cNvGrpSpPr>
            <a:grpSpLocks/>
          </p:cNvGrpSpPr>
          <p:nvPr/>
        </p:nvGrpSpPr>
        <p:grpSpPr bwMode="auto">
          <a:xfrm>
            <a:off x="35635" y="987574"/>
            <a:ext cx="8928852" cy="4032122"/>
            <a:chOff x="-2909" y="0"/>
            <a:chExt cx="72170" cy="28575"/>
          </a:xfrm>
        </p:grpSpPr>
        <p:grpSp>
          <p:nvGrpSpPr>
            <p:cNvPr id="61" name="Csoportba foglalás 60"/>
            <p:cNvGrpSpPr>
              <a:grpSpLocks/>
            </p:cNvGrpSpPr>
            <p:nvPr/>
          </p:nvGrpSpPr>
          <p:grpSpPr bwMode="auto">
            <a:xfrm>
              <a:off x="-2909" y="0"/>
              <a:ext cx="72170" cy="28575"/>
              <a:chOff x="-2909" y="0"/>
              <a:chExt cx="72170" cy="28575"/>
            </a:xfrm>
          </p:grpSpPr>
          <p:grpSp>
            <p:nvGrpSpPr>
              <p:cNvPr id="66" name="Group 446"/>
              <p:cNvGrpSpPr>
                <a:grpSpLocks/>
              </p:cNvGrpSpPr>
              <p:nvPr/>
            </p:nvGrpSpPr>
            <p:grpSpPr bwMode="auto">
              <a:xfrm>
                <a:off x="-2909" y="0"/>
                <a:ext cx="72170" cy="28575"/>
                <a:chOff x="658" y="3558"/>
                <a:chExt cx="11365" cy="4500"/>
              </a:xfrm>
            </p:grpSpPr>
            <p:sp>
              <p:nvSpPr>
                <p:cNvPr id="71" name="AutoShape 422"/>
                <p:cNvSpPr>
                  <a:spLocks noChangeArrowheads="1"/>
                </p:cNvSpPr>
                <p:nvPr/>
              </p:nvSpPr>
              <p:spPr bwMode="auto">
                <a:xfrm>
                  <a:off x="3541" y="3558"/>
                  <a:ext cx="1506" cy="10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1C9BE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1000"/>
                    </a:spcAft>
                  </a:pPr>
                  <a:r>
                    <a:rPr lang="ru-RU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Сеть партии-государства</a:t>
                  </a:r>
                  <a:endParaRPr lang="hu-HU" sz="2000" dirty="0">
                    <a:solidFill>
                      <a:srgbClr val="50412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AutoShape 425"/>
                <p:cNvSpPr>
                  <a:spLocks noChangeArrowheads="1"/>
                </p:cNvSpPr>
                <p:nvPr/>
              </p:nvSpPr>
              <p:spPr bwMode="auto">
                <a:xfrm>
                  <a:off x="7111" y="5143"/>
                  <a:ext cx="1704" cy="10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1C9BE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200" b="1" dirty="0">
                      <a:solidFill>
                        <a:srgbClr val="50412B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r>
                    <a:rPr lang="ru-RU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-я волна</a:t>
                  </a: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</a:t>
                  </a:r>
                  <a:b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lang="ru-RU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Децентрализация государственных предприятий</a:t>
                  </a:r>
                  <a:endParaRPr lang="hu-HU" sz="2000" dirty="0">
                    <a:solidFill>
                      <a:srgbClr val="50412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AutoShape 426"/>
                <p:cNvSpPr>
                  <a:spLocks noChangeArrowheads="1"/>
                </p:cNvSpPr>
                <p:nvPr/>
              </p:nvSpPr>
              <p:spPr bwMode="auto">
                <a:xfrm>
                  <a:off x="9058" y="5149"/>
                  <a:ext cx="1314" cy="10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1C9BE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200" b="1" dirty="0">
                      <a:solidFill>
                        <a:srgbClr val="50412B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</a:t>
                  </a:r>
                  <a:r>
                    <a:rPr lang="ru-RU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-я волна</a:t>
                  </a: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  <a:b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lang="ru-RU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Частные инвестиции</a:t>
                  </a:r>
                  <a:endParaRPr lang="hu-HU" sz="1600" dirty="0">
                    <a:solidFill>
                      <a:srgbClr val="50412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AutoShape 427"/>
                <p:cNvSpPr>
                  <a:spLocks noChangeArrowheads="1"/>
                </p:cNvSpPr>
                <p:nvPr/>
              </p:nvSpPr>
              <p:spPr bwMode="auto">
                <a:xfrm>
                  <a:off x="10615" y="5149"/>
                  <a:ext cx="1408" cy="10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1C9BE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200" b="1" dirty="0">
                      <a:solidFill>
                        <a:srgbClr val="50412B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</a:t>
                  </a:r>
                  <a:r>
                    <a:rPr lang="ru-RU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-я волна</a:t>
                  </a: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  <a:b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lang="ru-RU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Приватизация местных предприятий </a:t>
                  </a:r>
                  <a:endParaRPr lang="hu-HU" sz="2000" dirty="0">
                    <a:solidFill>
                      <a:srgbClr val="50412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AutoShape 428"/>
                <p:cNvSpPr>
                  <a:spLocks noChangeArrowheads="1"/>
                </p:cNvSpPr>
                <p:nvPr/>
              </p:nvSpPr>
              <p:spPr bwMode="auto">
                <a:xfrm>
                  <a:off x="658" y="5149"/>
                  <a:ext cx="2368" cy="10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1C9BE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0"/>
                    </a:spcAft>
                  </a:pPr>
                  <a:r>
                    <a:rPr lang="ru-RU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Сдерживание местных и центральных инвестиций, налогообложение растущего частного рынка</a:t>
                  </a:r>
                  <a:endParaRPr lang="hu-HU" sz="2000" dirty="0">
                    <a:solidFill>
                      <a:srgbClr val="50412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AutoShape 429"/>
                <p:cNvSpPr>
                  <a:spLocks noChangeArrowheads="1"/>
                </p:cNvSpPr>
                <p:nvPr/>
              </p:nvSpPr>
              <p:spPr bwMode="auto">
                <a:xfrm>
                  <a:off x="3510" y="6987"/>
                  <a:ext cx="1610" cy="10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1C9BE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Инвестиционный перегрев (вне сети</a:t>
                  </a: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</a:t>
                  </a:r>
                  <a:endParaRPr lang="hu-HU" sz="2000" dirty="0">
                    <a:solidFill>
                      <a:srgbClr val="50412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Arc 431"/>
                <p:cNvSpPr>
                  <a:spLocks/>
                </p:cNvSpPr>
                <p:nvPr/>
              </p:nvSpPr>
              <p:spPr bwMode="auto">
                <a:xfrm>
                  <a:off x="5223" y="4106"/>
                  <a:ext cx="840" cy="88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78" name="Arc 432"/>
                <p:cNvSpPr>
                  <a:spLocks/>
                </p:cNvSpPr>
                <p:nvPr/>
              </p:nvSpPr>
              <p:spPr bwMode="auto">
                <a:xfrm rot="5400000">
                  <a:off x="5223" y="6336"/>
                  <a:ext cx="839" cy="98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79" name="Arc 433"/>
                <p:cNvSpPr>
                  <a:spLocks/>
                </p:cNvSpPr>
                <p:nvPr/>
              </p:nvSpPr>
              <p:spPr bwMode="auto">
                <a:xfrm rot="10800000">
                  <a:off x="2216" y="6348"/>
                  <a:ext cx="1209" cy="11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80" name="Arc 434"/>
                <p:cNvSpPr>
                  <a:spLocks/>
                </p:cNvSpPr>
                <p:nvPr/>
              </p:nvSpPr>
              <p:spPr bwMode="auto">
                <a:xfrm rot="16200000">
                  <a:off x="2347" y="3976"/>
                  <a:ext cx="948" cy="120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81" name="Arc 435"/>
                <p:cNvSpPr>
                  <a:spLocks/>
                </p:cNvSpPr>
                <p:nvPr/>
              </p:nvSpPr>
              <p:spPr bwMode="auto">
                <a:xfrm>
                  <a:off x="5223" y="4018"/>
                  <a:ext cx="2542" cy="9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82" name="Arc 437"/>
                <p:cNvSpPr>
                  <a:spLocks/>
                </p:cNvSpPr>
                <p:nvPr/>
              </p:nvSpPr>
              <p:spPr bwMode="auto">
                <a:xfrm>
                  <a:off x="5223" y="3919"/>
                  <a:ext cx="4492" cy="107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83" name="Arc 440"/>
                <p:cNvSpPr>
                  <a:spLocks/>
                </p:cNvSpPr>
                <p:nvPr/>
              </p:nvSpPr>
              <p:spPr bwMode="auto">
                <a:xfrm rot="5400000">
                  <a:off x="5956" y="5616"/>
                  <a:ext cx="1016" cy="260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84" name="Arc 441"/>
                <p:cNvSpPr>
                  <a:spLocks/>
                </p:cNvSpPr>
                <p:nvPr/>
              </p:nvSpPr>
              <p:spPr bwMode="auto">
                <a:xfrm rot="5400000">
                  <a:off x="6859" y="4701"/>
                  <a:ext cx="1186" cy="46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85" name="AutoShape 443"/>
                <p:cNvSpPr>
                  <a:spLocks noChangeArrowheads="1"/>
                </p:cNvSpPr>
                <p:nvPr/>
              </p:nvSpPr>
              <p:spPr bwMode="auto">
                <a:xfrm>
                  <a:off x="5504" y="5149"/>
                  <a:ext cx="1314" cy="10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1C9BE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1-я волна</a:t>
                  </a: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  <a:b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lang="ru-RU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Роспуск сельскохозяйственных кооперативов</a:t>
                  </a:r>
                  <a:endParaRPr lang="hu-HU" sz="2000" dirty="0">
                    <a:solidFill>
                      <a:srgbClr val="50412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Arc 444"/>
                <p:cNvSpPr>
                  <a:spLocks/>
                </p:cNvSpPr>
                <p:nvPr/>
              </p:nvSpPr>
              <p:spPr bwMode="auto">
                <a:xfrm>
                  <a:off x="5223" y="3788"/>
                  <a:ext cx="6076" cy="120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87" name="Arc 445"/>
                <p:cNvSpPr>
                  <a:spLocks/>
                </p:cNvSpPr>
                <p:nvPr/>
              </p:nvSpPr>
              <p:spPr bwMode="auto">
                <a:xfrm rot="5400000">
                  <a:off x="7551" y="4027"/>
                  <a:ext cx="1360" cy="61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</p:grpSp>
          <p:sp>
            <p:nvSpPr>
              <p:cNvPr id="67" name="AutoShape 446"/>
              <p:cNvSpPr>
                <a:spLocks noChangeArrowheads="1"/>
              </p:cNvSpPr>
              <p:nvPr/>
            </p:nvSpPr>
            <p:spPr bwMode="auto">
              <a:xfrm>
                <a:off x="41948" y="5080"/>
                <a:ext cx="18509" cy="3721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200" b="1" dirty="0">
                    <a:solidFill>
                      <a:srgbClr val="395A6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Открытие производственной структуры</a:t>
                </a:r>
                <a:endParaRPr lang="hu-HU" sz="2000" dirty="0">
                  <a:solidFill>
                    <a:srgbClr val="395A6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AutoShape 447"/>
              <p:cNvSpPr>
                <a:spLocks noChangeArrowheads="1"/>
              </p:cNvSpPr>
              <p:nvPr/>
            </p:nvSpPr>
            <p:spPr bwMode="auto">
              <a:xfrm>
                <a:off x="42222" y="17775"/>
                <a:ext cx="12621" cy="3391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r>
                  <a:rPr lang="ru-RU" sz="1200" b="1" dirty="0">
                    <a:solidFill>
                      <a:srgbClr val="395A6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Адаптация к приоритетам распределения сети</a:t>
                </a:r>
                <a:endParaRPr lang="hu-HU" sz="1200" dirty="0">
                  <a:solidFill>
                    <a:srgbClr val="395A6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AutoShape 448"/>
              <p:cNvSpPr>
                <a:spLocks noChangeArrowheads="1"/>
              </p:cNvSpPr>
              <p:nvPr/>
            </p:nvSpPr>
            <p:spPr bwMode="auto">
              <a:xfrm>
                <a:off x="9467" y="18110"/>
                <a:ext cx="9831" cy="3473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1200" b="1" dirty="0">
                    <a:solidFill>
                      <a:srgbClr val="395A6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Толчок к реакции из центра </a:t>
                </a:r>
                <a:endParaRPr lang="hu-HU" sz="2000" dirty="0">
                  <a:solidFill>
                    <a:srgbClr val="395A6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AutoShape 449"/>
              <p:cNvSpPr>
                <a:spLocks noChangeArrowheads="1"/>
              </p:cNvSpPr>
              <p:nvPr/>
            </p:nvSpPr>
            <p:spPr bwMode="auto">
              <a:xfrm>
                <a:off x="-612" y="2868"/>
                <a:ext cx="10079" cy="3662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1200" b="1" dirty="0">
                    <a:solidFill>
                      <a:srgbClr val="395A6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Расширенное самовоспроизводство</a:t>
                </a:r>
                <a:endParaRPr lang="hu-HU" sz="2000" dirty="0">
                  <a:solidFill>
                    <a:srgbClr val="395A6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2" name="AutoShape 443"/>
            <p:cNvSpPr>
              <a:spLocks noChangeArrowheads="1"/>
            </p:cNvSpPr>
            <p:nvPr/>
          </p:nvSpPr>
          <p:spPr bwMode="auto">
            <a:xfrm>
              <a:off x="15231" y="10103"/>
              <a:ext cx="10195" cy="6801"/>
            </a:xfrm>
            <a:prstGeom prst="roundRect">
              <a:avLst>
                <a:gd name="adj" fmla="val 16667"/>
              </a:avLst>
            </a:prstGeom>
            <a:solidFill>
              <a:srgbClr val="D1C9BE">
                <a:alpha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1200" b="1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Инвестиционный перегрев (внутри сети)</a:t>
              </a:r>
              <a:endParaRPr lang="hu-HU" sz="20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3" name="Egyenes összekötő nyíllal 62"/>
            <p:cNvCxnSpPr>
              <a:cxnSpLocks noChangeShapeType="1"/>
            </p:cNvCxnSpPr>
            <p:nvPr/>
          </p:nvCxnSpPr>
          <p:spPr bwMode="auto">
            <a:xfrm>
              <a:off x="19882" y="7017"/>
              <a:ext cx="0" cy="2788"/>
            </a:xfrm>
            <a:prstGeom prst="straightConnector1">
              <a:avLst/>
            </a:prstGeom>
            <a:noFill/>
            <a:ln w="38100">
              <a:solidFill>
                <a:srgbClr val="4D7C8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Egyenes összekötő nyíllal 63"/>
            <p:cNvCxnSpPr>
              <a:cxnSpLocks noChangeShapeType="1"/>
            </p:cNvCxnSpPr>
            <p:nvPr/>
          </p:nvCxnSpPr>
          <p:spPr bwMode="auto">
            <a:xfrm flipH="1">
              <a:off x="12223" y="13609"/>
              <a:ext cx="2851" cy="0"/>
            </a:xfrm>
            <a:prstGeom prst="straightConnector1">
              <a:avLst/>
            </a:prstGeom>
            <a:noFill/>
            <a:ln w="38100">
              <a:solidFill>
                <a:srgbClr val="4D7C8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AutoShape 447"/>
            <p:cNvSpPr>
              <a:spLocks noChangeArrowheads="1"/>
            </p:cNvSpPr>
            <p:nvPr/>
          </p:nvSpPr>
          <p:spPr bwMode="auto">
            <a:xfrm>
              <a:off x="20180" y="6465"/>
              <a:ext cx="10960" cy="255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 dirty="0">
                  <a:solidFill>
                    <a:srgbClr val="395A6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Чрезмерные инвестиции</a:t>
              </a:r>
              <a:endParaRPr lang="hu-HU" sz="2000" dirty="0">
                <a:solidFill>
                  <a:srgbClr val="395A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AutoShape 447"/>
          <p:cNvSpPr>
            <a:spLocks noChangeArrowheads="1"/>
          </p:cNvSpPr>
          <p:nvPr/>
        </p:nvSpPr>
        <p:spPr bwMode="auto">
          <a:xfrm>
            <a:off x="7174935" y="3465088"/>
            <a:ext cx="1254527" cy="36645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spcAft>
                <a:spcPts val="1000"/>
              </a:spcAft>
            </a:pPr>
            <a:r>
              <a:rPr lang="ru-RU" sz="1200" b="1" dirty="0">
                <a:solidFill>
                  <a:srgbClr val="395A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200" b="1" dirty="0">
                <a:solidFill>
                  <a:srgbClr val="395A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аспределение</a:t>
            </a:r>
            <a:endParaRPr lang="hu-HU" sz="2000" dirty="0">
              <a:solidFill>
                <a:srgbClr val="395A6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518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b="1" dirty="0">
                <a:solidFill>
                  <a:srgbClr val="8D503B"/>
                </a:solidFill>
              </a:rPr>
              <a:t>Типы </a:t>
            </a:r>
            <a:r>
              <a:rPr lang="ru-RU" dirty="0">
                <a:solidFill>
                  <a:srgbClr val="8D503B"/>
                </a:solidFill>
              </a:rPr>
              <a:t>реляционной экономики </a:t>
            </a:r>
            <a:r>
              <a:rPr lang="en-US" b="1" dirty="0">
                <a:solidFill>
                  <a:srgbClr val="8D503B"/>
                </a:solidFill>
              </a:rPr>
              <a:t>(</a:t>
            </a:r>
            <a:r>
              <a:rPr lang="ru-RU" dirty="0">
                <a:solidFill>
                  <a:srgbClr val="8D503B"/>
                </a:solidFill>
              </a:rPr>
              <a:t>политический капитализм</a:t>
            </a:r>
            <a:r>
              <a:rPr lang="en-US" b="1" dirty="0">
                <a:solidFill>
                  <a:srgbClr val="8D503B"/>
                </a:solidFill>
              </a:rPr>
              <a:t>)</a:t>
            </a:r>
            <a:endParaRPr lang="en-US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533162"/>
              </p:ext>
            </p:extLst>
          </p:nvPr>
        </p:nvGraphicFramePr>
        <p:xfrm>
          <a:off x="0" y="757838"/>
          <a:ext cx="9144000" cy="4180762"/>
        </p:xfrm>
        <a:graphic>
          <a:graphicData uri="http://schemas.openxmlformats.org/drawingml/2006/table">
            <a:tbl>
              <a:tblPr/>
              <a:tblGrid>
                <a:gridCol w="147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9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9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45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8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noProof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Типы политического капитализма</a:t>
                      </a:r>
                      <a:endParaRPr lang="en-US" sz="1400" b="1" i="0" noProof="0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kern="1200" dirty="0">
                          <a:solidFill>
                            <a:srgbClr val="4D7C85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Доминирующая форма коррупции</a:t>
                      </a:r>
                      <a:endParaRPr lang="en-GB" sz="1400" b="1" i="1" kern="1200" dirty="0">
                        <a:solidFill>
                          <a:srgbClr val="4D7C85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kern="1200" dirty="0">
                          <a:solidFill>
                            <a:srgbClr val="4D7C85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Инициирующие акторы</a:t>
                      </a:r>
                      <a:endParaRPr lang="en-GB" sz="1400" b="1" i="1" kern="1200" dirty="0">
                        <a:solidFill>
                          <a:srgbClr val="4D7C85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kern="1200" dirty="0">
                          <a:solidFill>
                            <a:srgbClr val="4D7C85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Типы захвата</a:t>
                      </a:r>
                      <a:endParaRPr lang="en-GB" sz="1400" b="1" i="1" kern="1200" dirty="0">
                        <a:solidFill>
                          <a:srgbClr val="4D7C85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kern="1200" dirty="0">
                          <a:solidFill>
                            <a:srgbClr val="4D7C85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Тип государства</a:t>
                      </a:r>
                      <a:endParaRPr lang="en-GB" sz="1400" b="1" i="1" kern="1200" dirty="0">
                        <a:solidFill>
                          <a:srgbClr val="4D7C85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kern="1200" dirty="0">
                          <a:solidFill>
                            <a:srgbClr val="4D7C85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Рынок коррупции</a:t>
                      </a:r>
                      <a:endParaRPr lang="en-GB" sz="1400" b="1" i="1" kern="1200" dirty="0">
                        <a:solidFill>
                          <a:srgbClr val="4D7C85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3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Капитализм для корешей</a:t>
                      </a:r>
                      <a:endParaRPr lang="hu-HU" sz="1400" dirty="0">
                        <a:solidFill>
                          <a:srgbClr val="8D50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Протекция для корешей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Кореша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Захват рынка 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noProof="0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Рентоориентированное</a:t>
                      </a:r>
                      <a:r>
                        <a:rPr lang="ru-RU" sz="14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государство</a:t>
                      </a:r>
                      <a:endParaRPr lang="en-US" sz="1400" b="1" baseline="0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baseline="0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baseline="0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4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noProof="0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Клептократическое</a:t>
                      </a:r>
                      <a:r>
                        <a:rPr lang="en-US" sz="1400" b="1" baseline="0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государство</a:t>
                      </a:r>
                      <a:endParaRPr lang="en-US" sz="14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Хищническое</a:t>
                      </a:r>
                      <a:r>
                        <a:rPr lang="en-US" sz="1400" b="1" baseline="0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государство</a:t>
                      </a:r>
                      <a:endParaRPr lang="en-US" sz="14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noProof="0" dirty="0">
                          <a:solidFill>
                            <a:srgbClr val="50412B"/>
                          </a:solidFill>
                          <a:latin typeface="+mn-lt"/>
                          <a:cs typeface="Times New Roman"/>
                        </a:rPr>
                        <a:t>Свободная конкуренция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noProof="0" dirty="0">
                          <a:solidFill>
                            <a:srgbClr val="50412B"/>
                          </a:solidFill>
                          <a:latin typeface="+mn-lt"/>
                          <a:cs typeface="Times New Roman"/>
                        </a:rPr>
                        <a:t>(свободные вход и выход</a:t>
                      </a:r>
                      <a:r>
                        <a:rPr lang="en-US" sz="1400" b="1" kern="1200" noProof="0" dirty="0">
                          <a:solidFill>
                            <a:srgbClr val="50412B"/>
                          </a:solidFill>
                          <a:latin typeface="+mn-lt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1" noProof="0" dirty="0">
                        <a:solidFill>
                          <a:srgbClr val="50412B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1" noProof="0" dirty="0">
                        <a:solidFill>
                          <a:srgbClr val="50412B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1" noProof="0" dirty="0">
                        <a:solidFill>
                          <a:srgbClr val="50412B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1" noProof="0" dirty="0">
                        <a:solidFill>
                          <a:srgbClr val="50412B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1" noProof="0" dirty="0">
                        <a:solidFill>
                          <a:srgbClr val="50412B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1" noProof="0" dirty="0">
                        <a:solidFill>
                          <a:srgbClr val="50412B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1" noProof="0" dirty="0">
                        <a:solidFill>
                          <a:srgbClr val="50412B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1" noProof="0" dirty="0">
                        <a:solidFill>
                          <a:srgbClr val="50412B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noProof="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Times New Roman"/>
                        </a:rPr>
                        <a:t>Монополия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noProof="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Times New Roman"/>
                        </a:rPr>
                        <a:t>(принятие / изгнание</a:t>
                      </a:r>
                      <a:r>
                        <a:rPr lang="en-US" sz="1400" b="1" kern="1200" noProof="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</a:p>
                  </a:txBody>
                  <a:tcPr marL="67546" marR="67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Олигархический капитализм</a:t>
                      </a:r>
                      <a:endParaRPr lang="en-GB" sz="1400" b="1" kern="1200" dirty="0">
                        <a:solidFill>
                          <a:srgbClr val="8D50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Захват государства снизу вверх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Олигархи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Захват рынка + государства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noProof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1" kern="12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Патрональный капитализм</a:t>
                      </a:r>
                      <a:endParaRPr lang="en-GB" sz="1400" b="1" kern="1200" dirty="0">
                        <a:solidFill>
                          <a:srgbClr val="8D50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50412B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Захват государства сверху вниз</a:t>
                      </a:r>
                      <a:endParaRPr lang="en-GB" sz="1400" b="1" kern="120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err="1">
                          <a:solidFill>
                            <a:srgbClr val="50412B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Полигархи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8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Мафиозный капитализм</a:t>
                      </a:r>
                      <a:endParaRPr lang="en-GB" sz="1400" b="1" kern="1200" dirty="0">
                        <a:solidFill>
                          <a:srgbClr val="8D50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Криминальное государство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Приемная политическая семья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Захват рынка + государства + олигархический захват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b="1" kern="120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Egyenes összekötő nyíllal 4"/>
          <p:cNvCxnSpPr/>
          <p:nvPr/>
        </p:nvCxnSpPr>
        <p:spPr>
          <a:xfrm>
            <a:off x="8316416" y="2504017"/>
            <a:ext cx="0" cy="1629331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4"/>
          <p:cNvCxnSpPr/>
          <p:nvPr/>
        </p:nvCxnSpPr>
        <p:spPr>
          <a:xfrm>
            <a:off x="6732240" y="3507854"/>
            <a:ext cx="0" cy="909251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4"/>
          <p:cNvCxnSpPr/>
          <p:nvPr/>
        </p:nvCxnSpPr>
        <p:spPr>
          <a:xfrm>
            <a:off x="6732240" y="2230760"/>
            <a:ext cx="0" cy="909251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48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84355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8D503B"/>
                </a:solidFill>
              </a:rPr>
              <a:t>Три типа политической реорганизации структуры собственности в посткоммунистическом регионе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861360"/>
              </p:ext>
            </p:extLst>
          </p:nvPr>
        </p:nvGraphicFramePr>
        <p:xfrm>
          <a:off x="0" y="915566"/>
          <a:ext cx="9144000" cy="4093076"/>
        </p:xfrm>
        <a:graphic>
          <a:graphicData uri="http://schemas.openxmlformats.org/drawingml/2006/table">
            <a:tbl>
              <a:tblPr/>
              <a:tblGrid>
                <a:gridCol w="298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9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6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i="1" noProof="0" dirty="0">
                          <a:solidFill>
                            <a:srgbClr val="4D7C85"/>
                          </a:solidFill>
                        </a:rPr>
                        <a:t>Коммунистическая национализация</a:t>
                      </a:r>
                      <a:br>
                        <a:rPr lang="en-US" sz="1200" b="1" i="1" noProof="0" dirty="0">
                          <a:solidFill>
                            <a:srgbClr val="4D7C85"/>
                          </a:solidFill>
                        </a:rPr>
                      </a:br>
                      <a:r>
                        <a:rPr lang="en-US" sz="1400" b="1" i="1" noProof="0" dirty="0">
                          <a:solidFill>
                            <a:srgbClr val="4D7C85"/>
                          </a:solidFill>
                        </a:rPr>
                        <a:t>(</a:t>
                      </a:r>
                      <a:r>
                        <a:rPr lang="ru-RU" sz="1400" b="1" i="1" noProof="0" dirty="0">
                          <a:solidFill>
                            <a:srgbClr val="4D7C85"/>
                          </a:solidFill>
                        </a:rPr>
                        <a:t>ликвидация частной собственности</a:t>
                      </a:r>
                      <a:r>
                        <a:rPr lang="en-US" sz="1400" b="1" i="1" baseline="0" noProof="0" dirty="0">
                          <a:solidFill>
                            <a:srgbClr val="4D7C85"/>
                          </a:solidFill>
                        </a:rPr>
                        <a:t>)</a:t>
                      </a:r>
                      <a:endParaRPr lang="en-US" sz="1200" b="1" i="1" noProof="0" dirty="0">
                        <a:solidFill>
                          <a:srgbClr val="4D7C85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i="1" noProof="0" dirty="0">
                          <a:solidFill>
                            <a:srgbClr val="4D7C85"/>
                          </a:solidFill>
                        </a:rPr>
                        <a:t>Приватизация при смене режима </a:t>
                      </a:r>
                      <a:r>
                        <a:rPr lang="en-US" sz="1400" b="1" i="1" noProof="0" dirty="0">
                          <a:solidFill>
                            <a:srgbClr val="4D7C85"/>
                          </a:solidFill>
                        </a:rPr>
                        <a:t>(</a:t>
                      </a:r>
                      <a:r>
                        <a:rPr lang="ru-RU" sz="1400" b="1" i="1" noProof="0" dirty="0">
                          <a:solidFill>
                            <a:srgbClr val="4D7C85"/>
                          </a:solidFill>
                        </a:rPr>
                        <a:t>восстановление частной собственности)</a:t>
                      </a:r>
                      <a:endParaRPr lang="en-US" sz="1100" b="1" i="1" noProof="0" dirty="0">
                        <a:solidFill>
                          <a:srgbClr val="4D7C85"/>
                        </a:solidFill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i="1" noProof="0" dirty="0">
                          <a:solidFill>
                            <a:srgbClr val="4D7C85"/>
                          </a:solidFill>
                        </a:rPr>
                        <a:t>Посткоммунистическое перераспределение собственности</a:t>
                      </a:r>
                      <a:br>
                        <a:rPr lang="en-US" sz="1600" b="1" i="1" baseline="0" noProof="0" dirty="0">
                          <a:solidFill>
                            <a:srgbClr val="4D7C85"/>
                          </a:solidFill>
                        </a:rPr>
                      </a:br>
                      <a:r>
                        <a:rPr lang="en-US" sz="1400" b="1" i="1" baseline="0" noProof="0" dirty="0">
                          <a:solidFill>
                            <a:srgbClr val="4D7C85"/>
                          </a:solidFill>
                        </a:rPr>
                        <a:t>(</a:t>
                      </a:r>
                      <a:r>
                        <a:rPr lang="ru-RU" sz="1400" b="1" i="1" baseline="0" noProof="0" dirty="0" err="1">
                          <a:solidFill>
                            <a:srgbClr val="4D7C85"/>
                          </a:solidFill>
                        </a:rPr>
                        <a:t>патронализация</a:t>
                      </a:r>
                      <a:r>
                        <a:rPr lang="ru-RU" sz="1400" b="1" i="1" baseline="0" noProof="0" dirty="0">
                          <a:solidFill>
                            <a:srgbClr val="4D7C85"/>
                          </a:solidFill>
                        </a:rPr>
                        <a:t> частной собственности</a:t>
                      </a:r>
                      <a:r>
                        <a:rPr lang="en-US" sz="1400" b="1" i="1" noProof="0" dirty="0">
                          <a:solidFill>
                            <a:srgbClr val="4D7C85"/>
                          </a:solidFill>
                        </a:rPr>
                        <a:t>)</a:t>
                      </a:r>
                      <a:endParaRPr lang="en-US" sz="1200" b="1" i="1" noProof="0" dirty="0">
                        <a:solidFill>
                          <a:srgbClr val="4D7C85"/>
                        </a:solidFill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трансформация типа собственности (из частной в государственную)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трансформация типа собственности (из государственной в частную)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передача частной собственности (от автономных / конкурирующих акторов патрональным)</a:t>
                      </a:r>
                      <a:endParaRPr lang="en-GB" sz="1300" b="1" kern="120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национализация</a:t>
                      </a:r>
                      <a:r>
                        <a:rPr lang="en-US" sz="1300" b="1" kern="120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, </a:t>
                      </a:r>
                      <a:r>
                        <a:rPr lang="ru-RU" sz="1300" b="1" kern="120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коллективизация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приватизация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хищничество</a:t>
                      </a:r>
                      <a:r>
                        <a:rPr lang="en-US" sz="1300" b="1" kern="120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 / </a:t>
                      </a:r>
                      <a:r>
                        <a:rPr lang="ru-RU" sz="1300" b="1" kern="120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принятие в семью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направлена на группы по классовому признаку</a:t>
                      </a:r>
                      <a:endParaRPr lang="en-GB" sz="1300" b="1" kern="120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направлена на группы по типу собственности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направлена на группы по принципу лояльности патрону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i="0" u="sng" noProof="0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экономическая цель</a:t>
                      </a:r>
                      <a:r>
                        <a:rPr lang="en-US" sz="1300" b="1" noProof="0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3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модернизация через принудительную индустриализацию</a:t>
                      </a:r>
                      <a:br>
                        <a:rPr lang="en-US" sz="1300" b="1" baseline="0" noProof="0" dirty="0">
                          <a:solidFill>
                            <a:srgbClr val="50412B"/>
                          </a:solidFill>
                        </a:rPr>
                      </a:br>
                      <a:r>
                        <a:rPr lang="ru-RU" sz="1300" b="1" i="0" u="sng" baseline="0" noProof="0" dirty="0">
                          <a:solidFill>
                            <a:srgbClr val="8D503B"/>
                          </a:solidFill>
                        </a:rPr>
                        <a:t>политическая цель</a:t>
                      </a:r>
                      <a:r>
                        <a:rPr lang="en-US" sz="1300" b="1" baseline="0" noProof="0" dirty="0">
                          <a:solidFill>
                            <a:srgbClr val="8D503B"/>
                          </a:solidFill>
                        </a:rPr>
                        <a:t>: </a:t>
                      </a:r>
                      <a:r>
                        <a:rPr lang="ru-RU" sz="1300" b="1" baseline="0" noProof="0" dirty="0">
                          <a:solidFill>
                            <a:srgbClr val="50412B"/>
                          </a:solidFill>
                        </a:rPr>
                        <a:t>нейтрализация или ликвидация класса собственников </a:t>
                      </a:r>
                      <a:endParaRPr lang="en-US" sz="13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39825" algn="l"/>
                        </a:tabLst>
                      </a:pPr>
                      <a:r>
                        <a:rPr lang="ru-RU" sz="1300" b="1" i="0" u="sng" noProof="0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экономическая цель</a:t>
                      </a:r>
                      <a:r>
                        <a:rPr lang="en-US" sz="1300" b="1" baseline="0" noProof="0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300" b="1" baseline="0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управление предприятием по принципу рыночной экономики</a:t>
                      </a:r>
                      <a:br>
                        <a:rPr lang="en-US" sz="1300" b="1" baseline="0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300" b="1" i="0" u="sng" baseline="0" noProof="0" dirty="0">
                          <a:solidFill>
                            <a:srgbClr val="8D503B"/>
                          </a:solidFill>
                        </a:rPr>
                        <a:t>политическая цель</a:t>
                      </a:r>
                      <a:r>
                        <a:rPr lang="en-US" sz="1300" b="1" baseline="0" noProof="0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300" b="1" baseline="0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трансформация власти</a:t>
                      </a:r>
                      <a:endParaRPr lang="en-US" sz="13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i="0" u="sng" noProof="0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экономическая цель</a:t>
                      </a:r>
                      <a:r>
                        <a:rPr lang="en-US" sz="1300" b="1" noProof="0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1300" b="1" baseline="0" noProof="0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baseline="0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управление предприятием по принципу реляции</a:t>
                      </a:r>
                      <a:endParaRPr lang="en-US" sz="1300" b="1" baseline="0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i="0" u="sng" baseline="0" noProof="0" dirty="0">
                          <a:solidFill>
                            <a:srgbClr val="8D503B"/>
                          </a:solidFill>
                        </a:rPr>
                        <a:t>политическая цель</a:t>
                      </a:r>
                      <a:r>
                        <a:rPr lang="en-US" sz="1300" b="1" u="none" baseline="0" noProof="0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1300" b="1" baseline="0" noProof="0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baseline="0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монополизация патрональных сетей</a:t>
                      </a:r>
                      <a:endParaRPr lang="en-US" sz="13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i="0" u="sng" baseline="0" noProof="0" dirty="0">
                          <a:solidFill>
                            <a:srgbClr val="8D503B"/>
                          </a:solidFill>
                        </a:rPr>
                        <a:t>идеологическая вывеска</a:t>
                      </a:r>
                      <a:r>
                        <a:rPr lang="en-US" sz="1300" b="1" baseline="0" noProof="0" dirty="0">
                          <a:solidFill>
                            <a:srgbClr val="8D503B"/>
                          </a:solidFill>
                        </a:rPr>
                        <a:t>: </a:t>
                      </a:r>
                      <a:r>
                        <a:rPr lang="ru-RU" sz="1300" b="1" baseline="0" noProof="0" dirty="0">
                          <a:solidFill>
                            <a:srgbClr val="50412B"/>
                          </a:solidFill>
                        </a:rPr>
                        <a:t>«диктатура пролетариата», «конец эксплуатации рабочего класса и крестьянства»</a:t>
                      </a:r>
                      <a:endParaRPr lang="en-US" sz="13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39825" algn="l"/>
                        </a:tabLst>
                      </a:pPr>
                      <a:r>
                        <a:rPr lang="ru-RU" sz="1300" b="1" i="0" u="sng" baseline="0" noProof="0" dirty="0">
                          <a:solidFill>
                            <a:srgbClr val="8D503B"/>
                          </a:solidFill>
                        </a:rPr>
                        <a:t>идеологическая вывеска</a:t>
                      </a:r>
                      <a:r>
                        <a:rPr lang="en-US" sz="1300" b="1" baseline="0" noProof="0" dirty="0">
                          <a:solidFill>
                            <a:srgbClr val="8D503B"/>
                          </a:solidFill>
                        </a:rPr>
                        <a:t>: </a:t>
                      </a:r>
                      <a:r>
                        <a:rPr lang="ru-RU" sz="1300" b="1" baseline="0" noProof="0" dirty="0">
                          <a:solidFill>
                            <a:srgbClr val="50412B"/>
                          </a:solidFill>
                        </a:rPr>
                        <a:t>«правосудие», «восстановление рыночной экономики»</a:t>
                      </a:r>
                      <a:endParaRPr lang="en-US" sz="13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i="0" u="sng" baseline="0" noProof="0" dirty="0">
                          <a:solidFill>
                            <a:srgbClr val="8D503B"/>
                          </a:solidFill>
                        </a:rPr>
                        <a:t>идеологическая вывеска</a:t>
                      </a:r>
                      <a:r>
                        <a:rPr lang="en-US" sz="1300" b="1" baseline="0" noProof="0" dirty="0">
                          <a:solidFill>
                            <a:srgbClr val="8D503B"/>
                          </a:solidFill>
                        </a:rPr>
                        <a:t>: </a:t>
                      </a:r>
                      <a:r>
                        <a:rPr lang="ru-RU" sz="1300" b="1" noProof="0" dirty="0">
                          <a:solidFill>
                            <a:srgbClr val="50412B"/>
                          </a:solidFill>
                        </a:rPr>
                        <a:t>«построение национальной буржуазии»</a:t>
                      </a:r>
                      <a:endParaRPr lang="en-US" sz="13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72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95486"/>
            <a:ext cx="8928100" cy="122448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8D503B"/>
                </a:solidFill>
              </a:rPr>
              <a:t>Основные черты приватизации</a:t>
            </a:r>
            <a:endParaRPr lang="hu-HU" sz="24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419969"/>
            <a:ext cx="7632848" cy="15841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2400" b="1" dirty="0" err="1">
                <a:solidFill>
                  <a:srgbClr val="50412B"/>
                </a:solidFill>
              </a:rPr>
              <a:t>Нетехнократические</a:t>
            </a:r>
            <a:r>
              <a:rPr lang="ru-RU" sz="2400" b="1" dirty="0">
                <a:solidFill>
                  <a:srgbClr val="50412B"/>
                </a:solidFill>
              </a:rPr>
              <a:t> мотивы</a:t>
            </a:r>
            <a:r>
              <a:rPr lang="en-US" sz="2400" b="1" dirty="0">
                <a:solidFill>
                  <a:srgbClr val="50412B"/>
                </a:solidFill>
              </a:rPr>
              <a:t> </a:t>
            </a:r>
            <a:r>
              <a:rPr lang="ru-RU" sz="2400" b="1" dirty="0">
                <a:solidFill>
                  <a:srgbClr val="50412B"/>
                </a:solidFill>
              </a:rPr>
              <a:t>приватизации</a:t>
            </a:r>
            <a:endParaRPr lang="en-US" sz="2400" b="1" dirty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</a:pPr>
            <a:r>
              <a:rPr lang="ru-RU" sz="2000" b="1" dirty="0">
                <a:solidFill>
                  <a:srgbClr val="50412B"/>
                </a:solidFill>
              </a:rPr>
              <a:t>идеологические: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ru-RU" sz="2000" b="1" dirty="0">
                <a:solidFill>
                  <a:srgbClr val="50412B"/>
                </a:solidFill>
              </a:rPr>
              <a:t>установление справедливости </a:t>
            </a:r>
            <a:endParaRPr lang="en-US" sz="2000" b="1" dirty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</a:pPr>
            <a:r>
              <a:rPr lang="ru-RU" sz="2000" b="1" dirty="0">
                <a:solidFill>
                  <a:srgbClr val="50412B"/>
                </a:solidFill>
              </a:rPr>
              <a:t>политические: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ru-RU" sz="2000" b="1" dirty="0">
                <a:solidFill>
                  <a:srgbClr val="50412B"/>
                </a:solidFill>
              </a:rPr>
              <a:t>трансформация власти номенклатуры</a:t>
            </a:r>
            <a:endParaRPr lang="en-US" sz="2000" b="1" dirty="0">
              <a:solidFill>
                <a:srgbClr val="50412B"/>
              </a:solidFill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755576" y="3004145"/>
            <a:ext cx="7632848" cy="1943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2400" b="1" dirty="0">
                <a:solidFill>
                  <a:srgbClr val="50412B"/>
                </a:solidFill>
              </a:rPr>
              <a:t>Технократическое измерение</a:t>
            </a:r>
            <a:endParaRPr lang="en-US" sz="2400" b="1" dirty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</a:pPr>
            <a:r>
              <a:rPr lang="ru-RU" sz="2000" b="1" dirty="0">
                <a:solidFill>
                  <a:srgbClr val="50412B"/>
                </a:solidFill>
              </a:rPr>
              <a:t>открытость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ru-RU" sz="2000" b="1" dirty="0">
                <a:solidFill>
                  <a:srgbClr val="50412B"/>
                </a:solidFill>
              </a:rPr>
              <a:t>рынка приватизации</a:t>
            </a:r>
            <a:endParaRPr lang="en-US" sz="2000" b="1" dirty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</a:pPr>
            <a:r>
              <a:rPr lang="ru-RU" sz="2000" b="1" dirty="0">
                <a:solidFill>
                  <a:srgbClr val="50412B"/>
                </a:solidFill>
              </a:rPr>
              <a:t>объект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ru-RU" sz="2000" b="1" dirty="0">
                <a:solidFill>
                  <a:srgbClr val="50412B"/>
                </a:solidFill>
              </a:rPr>
              <a:t>приватизации</a:t>
            </a:r>
            <a:endParaRPr lang="en-US" sz="18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"/>
            <a:ext cx="8928546" cy="91556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8D503B"/>
                </a:solidFill>
              </a:rPr>
              <a:t>Основные черты приватизации</a:t>
            </a:r>
            <a:r>
              <a:rPr lang="en-US" b="1" dirty="0">
                <a:solidFill>
                  <a:srgbClr val="8D503B"/>
                </a:solidFill>
              </a:rPr>
              <a:t>: </a:t>
            </a:r>
            <a:r>
              <a:rPr lang="ru-RU" b="1" dirty="0" err="1">
                <a:solidFill>
                  <a:srgbClr val="8D503B"/>
                </a:solidFill>
              </a:rPr>
              <a:t>нетехнократические</a:t>
            </a:r>
            <a:r>
              <a:rPr lang="ru-RU" b="1" dirty="0">
                <a:solidFill>
                  <a:srgbClr val="8D503B"/>
                </a:solidFill>
              </a:rPr>
              <a:t> мотивы </a:t>
            </a:r>
            <a:r>
              <a:rPr lang="en-US" sz="2000" b="1" dirty="0">
                <a:solidFill>
                  <a:srgbClr val="8D503B"/>
                </a:solidFill>
              </a:rPr>
              <a:t>(</a:t>
            </a:r>
            <a:r>
              <a:rPr lang="ru-RU" sz="2000" b="1" dirty="0">
                <a:solidFill>
                  <a:srgbClr val="8D503B"/>
                </a:solidFill>
              </a:rPr>
              <a:t>идеология</a:t>
            </a:r>
            <a:r>
              <a:rPr lang="en-US" sz="2000" b="1" dirty="0">
                <a:solidFill>
                  <a:srgbClr val="8D503B"/>
                </a:solidFill>
              </a:rPr>
              <a:t> / </a:t>
            </a:r>
            <a:r>
              <a:rPr lang="ru-RU" sz="2000" b="1" dirty="0">
                <a:solidFill>
                  <a:srgbClr val="8D503B"/>
                </a:solidFill>
              </a:rPr>
              <a:t>установление справедливости</a:t>
            </a:r>
            <a:r>
              <a:rPr lang="en-US" sz="2000" b="1" dirty="0">
                <a:solidFill>
                  <a:srgbClr val="8D503B"/>
                </a:solidFill>
              </a:rPr>
              <a:t>)</a:t>
            </a:r>
            <a:endParaRPr lang="hu-HU" sz="2000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754163"/>
              </p:ext>
            </p:extLst>
          </p:nvPr>
        </p:nvGraphicFramePr>
        <p:xfrm>
          <a:off x="-1793" y="915567"/>
          <a:ext cx="9143998" cy="41374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2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8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7541">
                <a:tc>
                  <a:txBody>
                    <a:bodyPr/>
                    <a:lstStyle/>
                    <a:p>
                      <a:r>
                        <a:rPr lang="ru-RU" sz="1500" b="1" i="1" noProof="0" dirty="0">
                          <a:solidFill>
                            <a:srgbClr val="50412B"/>
                          </a:solidFill>
                        </a:rPr>
                        <a:t>Форма установления справедливости</a:t>
                      </a:r>
                      <a:endParaRPr lang="en-US" sz="15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Точка возврата для установления справедливости</a:t>
                      </a:r>
                      <a:endParaRPr lang="en-GB" sz="1500" b="1" i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Основания легитимности приватизируемой собственности</a:t>
                      </a:r>
                      <a:endParaRPr lang="en-GB" sz="1500" b="1" i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Состав приватизируемой собственности</a:t>
                      </a:r>
                      <a:endParaRPr lang="en-GB" sz="1500" b="1" i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995">
                <a:tc>
                  <a:txBody>
                    <a:bodyPr/>
                    <a:lstStyle/>
                    <a:p>
                      <a:r>
                        <a:rPr lang="ru-RU" sz="1500" b="1" i="1" noProof="0" dirty="0">
                          <a:solidFill>
                            <a:srgbClr val="50412B"/>
                          </a:solidFill>
                        </a:rPr>
                        <a:t>Реприватизация</a:t>
                      </a:r>
                      <a:endParaRPr lang="en-US" sz="15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baseline="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Период, предшествовавший национализации / коллективизации</a:t>
                      </a:r>
                      <a:endParaRPr lang="en-GB" sz="1500" b="1" kern="1200" baseline="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baseline="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Бывшие владельцы</a:t>
                      </a:r>
                      <a:endParaRPr lang="en-GB" sz="1500" b="1" kern="1200" baseline="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baseline="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Бывшее имущество</a:t>
                      </a:r>
                      <a:endParaRPr lang="en-GB" sz="1500" b="1" kern="1200" baseline="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Компенсация</a:t>
                      </a:r>
                      <a:endParaRPr lang="en-GB" sz="1500" b="1" i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baseline="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Период, предшествовавший национализации / коллективизации</a:t>
                      </a:r>
                      <a:endParaRPr lang="en-GB" sz="1500" b="1" kern="1200" baseline="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baseline="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Бывшие владельцы</a:t>
                      </a:r>
                      <a:endParaRPr lang="en-GB" sz="1500" b="1" kern="1200" baseline="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baseline="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Альтернативное имущество</a:t>
                      </a:r>
                      <a:endParaRPr lang="en-GB" sz="1500" b="1" kern="1200" baseline="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Инсайдерская приватизация (MEBO)</a:t>
                      </a:r>
                      <a:endParaRPr lang="en-GB" sz="1500" b="1" i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baseline="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Период, предшествовавший смене режима</a:t>
                      </a:r>
                      <a:endParaRPr lang="en-GB" sz="1500" b="1" kern="1200" baseline="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baseline="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Владельцы активов</a:t>
                      </a:r>
                      <a:endParaRPr lang="en-GB" sz="1500" b="1" kern="1200" baseline="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baseline="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Альтернативное имущество</a:t>
                      </a:r>
                      <a:endParaRPr lang="en-GB" sz="1500" b="1" kern="1200" baseline="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Свободная раздача гражданам (ваучеры)</a:t>
                      </a:r>
                      <a:endParaRPr lang="en-GB" sz="1500" b="1" i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baseline="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Период, предшествовавший смене режима</a:t>
                      </a:r>
                      <a:endParaRPr lang="en-GB" sz="1500" b="1" kern="1200" baseline="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baseline="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Граждане</a:t>
                      </a:r>
                      <a:endParaRPr lang="en-GB" sz="1500" b="1" kern="1200" baseline="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baseline="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Альтернативное имущество</a:t>
                      </a:r>
                      <a:endParaRPr lang="en-GB" sz="1500" b="1" kern="1200" baseline="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7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13159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8D503B"/>
                </a:solidFill>
              </a:rPr>
              <a:t>Основные черты приватизации</a:t>
            </a:r>
            <a:r>
              <a:rPr lang="en-US" b="1" dirty="0">
                <a:solidFill>
                  <a:srgbClr val="8D503B"/>
                </a:solidFill>
              </a:rPr>
              <a:t>: </a:t>
            </a:r>
            <a:br>
              <a:rPr lang="en-US" b="1" dirty="0">
                <a:solidFill>
                  <a:srgbClr val="8D503B"/>
                </a:solidFill>
              </a:rPr>
            </a:br>
            <a:r>
              <a:rPr lang="ru-RU" b="1" dirty="0">
                <a:solidFill>
                  <a:srgbClr val="8D503B"/>
                </a:solidFill>
              </a:rPr>
              <a:t>технократические мотивы</a:t>
            </a:r>
            <a:br>
              <a:rPr lang="en-US" b="1" dirty="0">
                <a:solidFill>
                  <a:srgbClr val="8D503B"/>
                </a:solidFill>
              </a:rPr>
            </a:br>
            <a:r>
              <a:rPr lang="en-US" sz="1800" b="1" dirty="0">
                <a:solidFill>
                  <a:srgbClr val="8D503B"/>
                </a:solidFill>
              </a:rPr>
              <a:t>(</a:t>
            </a:r>
            <a:r>
              <a:rPr lang="ru-RU" sz="1800" b="1" dirty="0">
                <a:solidFill>
                  <a:srgbClr val="8D503B"/>
                </a:solidFill>
              </a:rPr>
              <a:t>политика</a:t>
            </a:r>
            <a:r>
              <a:rPr lang="en-US" sz="1800" b="1" dirty="0">
                <a:solidFill>
                  <a:srgbClr val="8D503B"/>
                </a:solidFill>
              </a:rPr>
              <a:t> / </a:t>
            </a:r>
            <a:r>
              <a:rPr lang="ru-RU" sz="1800" b="1" dirty="0">
                <a:solidFill>
                  <a:srgbClr val="8D503B"/>
                </a:solidFill>
              </a:rPr>
              <a:t>трансформация власти номенклатуры</a:t>
            </a:r>
            <a:r>
              <a:rPr lang="en-US" sz="1800" b="1" dirty="0">
                <a:solidFill>
                  <a:srgbClr val="8D503B"/>
                </a:solidFill>
              </a:rPr>
              <a:t>)</a:t>
            </a:r>
            <a:endParaRPr lang="hu-HU" sz="1800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702412"/>
              </p:ext>
            </p:extLst>
          </p:nvPr>
        </p:nvGraphicFramePr>
        <p:xfrm>
          <a:off x="0" y="1203598"/>
          <a:ext cx="9108505" cy="38451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5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3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830">
                <a:tc>
                  <a:txBody>
                    <a:bodyPr/>
                    <a:lstStyle/>
                    <a:p>
                      <a:endParaRPr lang="en-US" sz="1700" b="1" i="0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Тип злоупотреблений </a:t>
                      </a:r>
                      <a:endParaRPr lang="en-GB" sz="1700" b="1" i="1" kern="1200" dirty="0">
                        <a:solidFill>
                          <a:srgbClr val="4D7C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Длительность</a:t>
                      </a:r>
                      <a:endParaRPr lang="en-GB" sz="1700" b="1" i="1" kern="1200" dirty="0">
                        <a:solidFill>
                          <a:srgbClr val="4D7C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Бенефициары</a:t>
                      </a:r>
                      <a:endParaRPr lang="en-GB" sz="1700" b="1" i="1" kern="1200" dirty="0">
                        <a:solidFill>
                          <a:srgbClr val="4D7C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223">
                <a:tc>
                  <a:txBody>
                    <a:bodyPr/>
                    <a:lstStyle/>
                    <a:p>
                      <a:r>
                        <a:rPr lang="ru-RU" sz="1700" b="1" i="1" noProof="0" dirty="0">
                          <a:solidFill>
                            <a:srgbClr val="4D7C85"/>
                          </a:solidFill>
                        </a:rPr>
                        <a:t>Трансформация власти снизу вверх</a:t>
                      </a:r>
                      <a:endParaRPr lang="en-US" sz="1700" b="1" i="1" noProof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социального и интеллектуального капитала</a:t>
                      </a:r>
                      <a:endParaRPr lang="en-GB" sz="17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Одноступенчатый процесс</a:t>
                      </a:r>
                      <a:endParaRPr lang="en-GB" sz="17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Аутсайдеры (+ номенклатура) в больших количествах</a:t>
                      </a:r>
                      <a:endParaRPr lang="en-GB" sz="1700" b="1" kern="120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4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Горизонтальная трансформация власти</a:t>
                      </a:r>
                      <a:endParaRPr lang="en-GB" sz="1700" b="1" i="1" kern="1200" dirty="0">
                        <a:solidFill>
                          <a:srgbClr val="4D7C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Помощь в концентрации собственности в ходе вторичной приватизации</a:t>
                      </a:r>
                      <a:endParaRPr lang="en-GB" sz="17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Многоступенчатый процесс</a:t>
                      </a:r>
                      <a:endParaRPr lang="en-GB" sz="17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Номенклатура (+ аутсайдеры) в больших количествах</a:t>
                      </a:r>
                      <a:endParaRPr lang="en-GB" sz="1700" b="1" kern="120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Трансформация власти сверху вниз</a:t>
                      </a:r>
                      <a:endParaRPr lang="en-GB" sz="1700" b="1" i="1" kern="1200" dirty="0">
                        <a:solidFill>
                          <a:srgbClr val="4D7C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Прямая продажа («государство приватизирует само себя»)</a:t>
                      </a:r>
                      <a:endParaRPr lang="en-GB" sz="17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Одноступенчатый процесс</a:t>
                      </a:r>
                      <a:endParaRPr lang="en-GB" sz="17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Номенклатура в малых количествах</a:t>
                      </a:r>
                      <a:endParaRPr lang="en-GB" sz="17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08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699542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8D503B"/>
                </a:solidFill>
              </a:rPr>
              <a:t>Основные черты приватизации</a:t>
            </a:r>
            <a:r>
              <a:rPr lang="en-US" b="1" dirty="0">
                <a:solidFill>
                  <a:srgbClr val="8D503B"/>
                </a:solidFill>
              </a:rPr>
              <a:t>: </a:t>
            </a:r>
            <a:r>
              <a:rPr lang="ru-RU" b="1" dirty="0">
                <a:solidFill>
                  <a:srgbClr val="8D503B"/>
                </a:solidFill>
              </a:rPr>
              <a:t>технократические измерения </a:t>
            </a:r>
            <a:r>
              <a:rPr lang="en-US" sz="2000" b="1" dirty="0">
                <a:solidFill>
                  <a:srgbClr val="8D503B"/>
                </a:solidFill>
              </a:rPr>
              <a:t>(</a:t>
            </a:r>
            <a:r>
              <a:rPr lang="ru-RU" sz="2000" b="1" dirty="0">
                <a:solidFill>
                  <a:srgbClr val="8D503B"/>
                </a:solidFill>
              </a:rPr>
              <a:t>открытость рынка приватизации</a:t>
            </a:r>
            <a:r>
              <a:rPr lang="en-US" sz="2000" b="1" dirty="0">
                <a:solidFill>
                  <a:srgbClr val="8D503B"/>
                </a:solidFill>
              </a:rPr>
              <a:t>)</a:t>
            </a:r>
            <a:endParaRPr lang="hu-HU" sz="2000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71954"/>
              </p:ext>
            </p:extLst>
          </p:nvPr>
        </p:nvGraphicFramePr>
        <p:xfrm>
          <a:off x="0" y="843558"/>
          <a:ext cx="9143999" cy="4167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5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endParaRPr lang="en-US" sz="1500" b="1" i="0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Барьеры для входа</a:t>
                      </a:r>
                      <a:endParaRPr lang="en-GB" sz="1500" b="1" i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Открытость для аутсайдеров</a:t>
                      </a:r>
                      <a:endParaRPr lang="en-GB" sz="1500" b="1" i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Потенциал коррумпированности</a:t>
                      </a:r>
                      <a:endParaRPr lang="en-GB" sz="1500" b="1" i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069">
                <a:tc>
                  <a:txBody>
                    <a:bodyPr/>
                    <a:lstStyle/>
                    <a:p>
                      <a:r>
                        <a:rPr lang="ru-RU" sz="1500" b="1" i="1" noProof="0" dirty="0">
                          <a:solidFill>
                            <a:srgbClr val="50412B"/>
                          </a:solidFill>
                        </a:rPr>
                        <a:t>Приватизация выпуска акций</a:t>
                      </a:r>
                      <a:endParaRPr lang="en-US" sz="15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Незначительные финансовые вложения</a:t>
                      </a:r>
                      <a:endParaRPr lang="en-GB" sz="15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1500" b="1" noProof="0" dirty="0">
                          <a:solidFill>
                            <a:srgbClr val="50412B"/>
                          </a:solidFill>
                        </a:rPr>
                        <a:t>Открытый</a:t>
                      </a:r>
                      <a:endParaRPr lang="en-US" sz="15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5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5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5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5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5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5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5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5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ru-RU" sz="15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5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r>
                        <a:rPr lang="ru-RU" sz="1500" b="1" noProof="0" dirty="0">
                          <a:solidFill>
                            <a:srgbClr val="50412B"/>
                          </a:solidFill>
                        </a:rPr>
                        <a:t>Закрытый</a:t>
                      </a:r>
                      <a:endParaRPr lang="en-US" sz="15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1500" b="1" noProof="0" dirty="0">
                          <a:solidFill>
                            <a:srgbClr val="50412B"/>
                          </a:solidFill>
                        </a:rPr>
                        <a:t>Низкий</a:t>
                      </a:r>
                      <a:endParaRPr lang="en-US" sz="15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5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5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5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5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5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5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5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5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ru-RU" sz="15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5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r>
                        <a:rPr lang="ru-RU" sz="1500" b="1" noProof="0" dirty="0">
                          <a:solidFill>
                            <a:srgbClr val="50412B"/>
                          </a:solidFill>
                        </a:rPr>
                        <a:t>Высокий</a:t>
                      </a:r>
                      <a:endParaRPr lang="hu-HU" sz="15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Публичный аукцион</a:t>
                      </a:r>
                      <a:endParaRPr lang="en-GB" sz="1500" b="1" i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Необходимость иметь крупный капитал</a:t>
                      </a:r>
                      <a:endParaRPr lang="en-GB" sz="15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Публичный тендер</a:t>
                      </a:r>
                      <a:endParaRPr lang="en-GB" sz="1500" b="1" i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Необходимость соответствовать множеству критериев </a:t>
                      </a:r>
                      <a:endParaRPr lang="en-GB" sz="15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Аукцион с ограниченным участием</a:t>
                      </a:r>
                      <a:endParaRPr lang="en-GB" sz="1500" b="1" i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Приглашение</a:t>
                      </a:r>
                      <a:endParaRPr lang="en-GB" sz="15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Прямая продажа</a:t>
                      </a:r>
                      <a:endParaRPr lang="en-GB" sz="1500" b="1" i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noProof="0" dirty="0">
                          <a:solidFill>
                            <a:srgbClr val="50412B"/>
                          </a:solidFill>
                        </a:rPr>
                        <a:t>Необходимость получить назначение от правящей политической элиты</a:t>
                      </a:r>
                      <a:endParaRPr lang="en-US" sz="15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" name="Egyenes összekötő nyíllal 4"/>
          <p:cNvCxnSpPr/>
          <p:nvPr/>
        </p:nvCxnSpPr>
        <p:spPr>
          <a:xfrm>
            <a:off x="5940152" y="1921436"/>
            <a:ext cx="0" cy="2160240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4"/>
          <p:cNvCxnSpPr/>
          <p:nvPr/>
        </p:nvCxnSpPr>
        <p:spPr>
          <a:xfrm>
            <a:off x="8028384" y="1921436"/>
            <a:ext cx="0" cy="2160240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47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100" cy="771549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8D503B"/>
                </a:solidFill>
              </a:rPr>
              <a:t>Основные черты приватизации</a:t>
            </a:r>
            <a:r>
              <a:rPr lang="en-US" b="1" dirty="0">
                <a:solidFill>
                  <a:srgbClr val="8D503B"/>
                </a:solidFill>
              </a:rPr>
              <a:t>: </a:t>
            </a:r>
            <a:br>
              <a:rPr lang="ru-RU" b="1" dirty="0">
                <a:solidFill>
                  <a:srgbClr val="8D503B"/>
                </a:solidFill>
              </a:rPr>
            </a:br>
            <a:r>
              <a:rPr lang="ru-RU" b="1" dirty="0">
                <a:solidFill>
                  <a:srgbClr val="8D503B"/>
                </a:solidFill>
              </a:rPr>
              <a:t>технократические измерения </a:t>
            </a:r>
            <a:r>
              <a:rPr lang="en-US" b="1" dirty="0">
                <a:solidFill>
                  <a:srgbClr val="8D503B"/>
                </a:solidFill>
              </a:rPr>
              <a:t>(</a:t>
            </a:r>
            <a:r>
              <a:rPr lang="ru-RU" b="1" dirty="0">
                <a:solidFill>
                  <a:srgbClr val="8D503B"/>
                </a:solidFill>
              </a:rPr>
              <a:t>объект </a:t>
            </a:r>
            <a:r>
              <a:rPr lang="ru-RU" dirty="0">
                <a:solidFill>
                  <a:srgbClr val="8D503B"/>
                </a:solidFill>
              </a:rPr>
              <a:t>приватизации</a:t>
            </a:r>
            <a:r>
              <a:rPr lang="en-US" b="1" dirty="0">
                <a:solidFill>
                  <a:srgbClr val="8D503B"/>
                </a:solidFill>
              </a:rPr>
              <a:t>)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5704"/>
              </p:ext>
            </p:extLst>
          </p:nvPr>
        </p:nvGraphicFramePr>
        <p:xfrm>
          <a:off x="0" y="771551"/>
          <a:ext cx="9144000" cy="4295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1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5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endParaRPr lang="en-US" sz="1500" b="1" i="0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noProof="0" dirty="0">
                          <a:solidFill>
                            <a:srgbClr val="4D7C85"/>
                          </a:solidFill>
                        </a:rPr>
                        <a:t>Что приватизируется?</a:t>
                      </a:r>
                      <a:endParaRPr lang="en-US" sz="1500" b="1" i="1" noProof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Отношение государства к бизнесу после передачи собственности</a:t>
                      </a:r>
                      <a:endParaRPr lang="en-GB" sz="1500" b="1" i="1" kern="1200" dirty="0">
                        <a:solidFill>
                          <a:srgbClr val="4D7C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Экономическая форма, возникающая после передачи собственности </a:t>
                      </a:r>
                      <a:endParaRPr lang="en-GB" sz="1500" b="1" i="1" kern="1200" dirty="0">
                        <a:solidFill>
                          <a:srgbClr val="4D7C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6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Передача деятельности на контрактной основе</a:t>
                      </a:r>
                      <a:endParaRPr lang="en-GB" sz="1500" b="1" i="1" kern="1200" dirty="0">
                        <a:solidFill>
                          <a:srgbClr val="4D7C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</a:t>
                      </a:r>
                      <a:endParaRPr lang="en-GB" sz="15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Потребитель</a:t>
                      </a:r>
                      <a:endParaRPr lang="en-GB" sz="15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Искусственная монополия</a:t>
                      </a:r>
                      <a:endParaRPr lang="en-GB" sz="1500" b="1" kern="120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60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Ф</a:t>
                      </a:r>
                      <a:r>
                        <a:rPr lang="en-US" sz="1500" b="1" i="1" kern="1200" dirty="0" err="1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ранчайзинг</a:t>
                      </a:r>
                      <a:r>
                        <a:rPr lang="en-US" sz="15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500" b="1" i="1" kern="1200" dirty="0" err="1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лицензирование</a:t>
                      </a:r>
                      <a:r>
                        <a:rPr lang="en-US" sz="15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500" b="1" i="1" kern="1200" dirty="0">
                        <a:solidFill>
                          <a:srgbClr val="4D7C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Концессия</a:t>
                      </a:r>
                      <a:endParaRPr lang="en-GB" sz="15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Законодательный орган</a:t>
                      </a:r>
                      <a:endParaRPr lang="en-GB" sz="15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Искусственная монополия</a:t>
                      </a:r>
                      <a:r>
                        <a:rPr lang="en-US" sz="15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5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олигополия</a:t>
                      </a:r>
                      <a:r>
                        <a:rPr lang="en-US" sz="15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500" b="1" kern="120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0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en-US" sz="1500" b="1" i="1" kern="1200" dirty="0" err="1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рямая</a:t>
                      </a:r>
                      <a:r>
                        <a:rPr lang="en-US" sz="15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i="1" kern="1200" dirty="0" err="1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приватизация</a:t>
                      </a:r>
                      <a:r>
                        <a:rPr lang="en-US" sz="15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5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частичная</a:t>
                      </a:r>
                      <a:r>
                        <a:rPr lang="en-US" sz="15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500" b="1" i="1" kern="1200" dirty="0">
                        <a:solidFill>
                          <a:srgbClr val="4D7C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Предприятие</a:t>
                      </a:r>
                      <a:r>
                        <a:rPr lang="en-US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(+ </a:t>
                      </a:r>
                      <a:r>
                        <a:rPr lang="ru-RU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активы</a:t>
                      </a:r>
                      <a:r>
                        <a:rPr lang="en-US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5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Партнер</a:t>
                      </a:r>
                      <a:endParaRPr lang="en-GB" sz="15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Конкурирующая фирма (с потенциальным вмешательством государства в ее управление)</a:t>
                      </a:r>
                      <a:endParaRPr lang="en-GB" sz="15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7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en-US" sz="1500" b="1" i="1" kern="1200" dirty="0" err="1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рямая</a:t>
                      </a:r>
                      <a:r>
                        <a:rPr lang="en-US" sz="15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i="1" kern="1200" dirty="0" err="1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приватизация</a:t>
                      </a:r>
                      <a:r>
                        <a:rPr lang="en-US" sz="15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5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полная</a:t>
                      </a:r>
                      <a:r>
                        <a:rPr lang="en-US" sz="1500" b="1" i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500" b="1" i="1" kern="1200" dirty="0">
                        <a:solidFill>
                          <a:srgbClr val="4D7C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Предприятие</a:t>
                      </a:r>
                      <a:r>
                        <a:rPr lang="en-US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ru-RU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активы</a:t>
                      </a:r>
                      <a:endParaRPr lang="en-GB" sz="15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5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Конкурирующая фирма</a:t>
                      </a:r>
                      <a:endParaRPr lang="en-GB" sz="15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274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-1"/>
            <a:ext cx="8928100" cy="915567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ru-RU" dirty="0">
                <a:solidFill>
                  <a:srgbClr val="8D503B"/>
                </a:solidFill>
              </a:rPr>
              <a:t>Где оказалась прежняя экономическая номенклатура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649253"/>
              </p:ext>
            </p:extLst>
          </p:nvPr>
        </p:nvGraphicFramePr>
        <p:xfrm>
          <a:off x="503771" y="915566"/>
          <a:ext cx="8136457" cy="38471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15128">
                  <a:extLst>
                    <a:ext uri="{9D8B030D-6E8A-4147-A177-3AD203B41FA5}">
                      <a16:colId xmlns:a16="http://schemas.microsoft.com/office/drawing/2014/main" val="1413600066"/>
                    </a:ext>
                  </a:extLst>
                </a:gridCol>
                <a:gridCol w="1640443">
                  <a:extLst>
                    <a:ext uri="{9D8B030D-6E8A-4147-A177-3AD203B41FA5}">
                      <a16:colId xmlns:a16="http://schemas.microsoft.com/office/drawing/2014/main" val="820420687"/>
                    </a:ext>
                  </a:extLst>
                </a:gridCol>
                <a:gridCol w="1640443">
                  <a:extLst>
                    <a:ext uri="{9D8B030D-6E8A-4147-A177-3AD203B41FA5}">
                      <a16:colId xmlns:a16="http://schemas.microsoft.com/office/drawing/2014/main" val="2642299071"/>
                    </a:ext>
                  </a:extLst>
                </a:gridCol>
                <a:gridCol w="1640443">
                  <a:extLst>
                    <a:ext uri="{9D8B030D-6E8A-4147-A177-3AD203B41FA5}">
                      <a16:colId xmlns:a16="http://schemas.microsoft.com/office/drawing/2014/main" val="2521361515"/>
                    </a:ext>
                  </a:extLst>
                </a:gridCol>
              </a:tblGrid>
              <a:tr h="1008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4D7C85"/>
                          </a:solidFill>
                          <a:effectLst/>
                        </a:rPr>
                        <a:t>Классовая принадлежность (по состоянию на 1993 год) тех, кто входил в экономическую номенклатуру в 1988 году </a:t>
                      </a:r>
                      <a:endParaRPr lang="hu-HU" sz="2800" b="1" i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D7C85"/>
                          </a:solidFill>
                          <a:effectLst/>
                        </a:rPr>
                        <a:t>Россия</a:t>
                      </a:r>
                      <a:b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(N = 60)</a:t>
                      </a:r>
                      <a:endParaRPr lang="hu-HU" sz="2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D7C85"/>
                          </a:solidFill>
                          <a:effectLst/>
                        </a:rPr>
                        <a:t>Польша</a:t>
                      </a:r>
                      <a:b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(N = 263)</a:t>
                      </a:r>
                      <a:endParaRPr lang="hu-HU" sz="2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D7C85"/>
                          </a:solidFill>
                          <a:effectLst/>
                        </a:rPr>
                        <a:t>Венгрия</a:t>
                      </a:r>
                      <a:b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(N = 82)</a:t>
                      </a:r>
                      <a:endParaRPr lang="hu-HU" sz="2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74676"/>
                  </a:ext>
                </a:extLst>
              </a:tr>
              <a:tr h="416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Элита</a:t>
                      </a:r>
                      <a:endParaRPr lang="en-GB" sz="1800" b="1" i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81</a:t>
                      </a:r>
                      <a:r>
                        <a:rPr lang="ru-RU" sz="18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1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56</a:t>
                      </a:r>
                      <a:r>
                        <a:rPr lang="ru-RU" sz="18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6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29</a:t>
                      </a:r>
                      <a:r>
                        <a:rPr lang="ru-RU" sz="18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2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312138"/>
                  </a:ext>
                </a:extLst>
              </a:tr>
              <a:tr h="81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kern="1200" dirty="0" err="1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Неэлита</a:t>
                      </a:r>
                      <a:r>
                        <a:rPr lang="ru-RU" sz="1800" b="1" i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подчиненными </a:t>
                      </a:r>
                      <a:endParaRPr lang="en-GB" sz="1800" b="1" i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13</a:t>
                      </a:r>
                      <a:r>
                        <a:rPr lang="ru-RU" sz="18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2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12</a:t>
                      </a:r>
                      <a:r>
                        <a:rPr lang="ru-RU" sz="18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6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18</a:t>
                      </a:r>
                      <a:r>
                        <a:rPr lang="ru-RU" sz="18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3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831836"/>
                  </a:ext>
                </a:extLst>
              </a:tr>
              <a:tr h="832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kern="1200" dirty="0" err="1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Неэлита</a:t>
                      </a:r>
                      <a:r>
                        <a:rPr lang="ru-RU" sz="1800" b="1" i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без подчиненных</a:t>
                      </a:r>
                      <a:endParaRPr lang="en-GB" sz="1800" b="1" i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1</a:t>
                      </a:r>
                      <a:r>
                        <a:rPr lang="ru-RU" sz="18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7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7</a:t>
                      </a:r>
                      <a:r>
                        <a:rPr lang="ru-RU" sz="18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2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4</a:t>
                      </a:r>
                      <a:r>
                        <a:rPr lang="ru-RU" sz="18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9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28968"/>
                  </a:ext>
                </a:extLst>
              </a:tr>
              <a:tr h="416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отставке</a:t>
                      </a:r>
                      <a:endParaRPr lang="en-GB" sz="1800" b="1" i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3</a:t>
                      </a:r>
                      <a:r>
                        <a:rPr lang="ru-RU" sz="18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3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23</a:t>
                      </a:r>
                      <a:r>
                        <a:rPr lang="ru-RU" sz="18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6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47</a:t>
                      </a:r>
                      <a:r>
                        <a:rPr lang="ru-RU" sz="18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6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564260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 flipH="1">
            <a:off x="5652120" y="4835723"/>
            <a:ext cx="3491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8D503B"/>
                </a:solidFill>
              </a:rPr>
              <a:t>Источник</a:t>
            </a:r>
            <a:r>
              <a:rPr lang="en-US" sz="1400" b="1" dirty="0">
                <a:solidFill>
                  <a:srgbClr val="8D503B"/>
                </a:solidFill>
              </a:rPr>
              <a:t>: </a:t>
            </a:r>
            <a:r>
              <a:rPr lang="en-US" sz="1400" b="1" dirty="0" err="1">
                <a:solidFill>
                  <a:srgbClr val="8D503B"/>
                </a:solidFill>
              </a:rPr>
              <a:t>Szelényi</a:t>
            </a:r>
            <a:r>
              <a:rPr lang="en-US" sz="1400" b="1" dirty="0">
                <a:solidFill>
                  <a:srgbClr val="8D503B"/>
                </a:solidFill>
              </a:rPr>
              <a:t> and </a:t>
            </a:r>
            <a:r>
              <a:rPr lang="en-US" sz="1400" b="1" dirty="0" err="1">
                <a:solidFill>
                  <a:srgbClr val="8D503B"/>
                </a:solidFill>
              </a:rPr>
              <a:t>Szelényi</a:t>
            </a:r>
            <a:r>
              <a:rPr lang="en-US" sz="1400" b="1" dirty="0">
                <a:solidFill>
                  <a:srgbClr val="8D503B"/>
                </a:solidFill>
              </a:rPr>
              <a:t> (1995, 627)</a:t>
            </a:r>
            <a:endParaRPr lang="hu-HU" sz="1400" b="1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02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2471</Words>
  <Application>Microsoft Office PowerPoint</Application>
  <PresentationFormat>On-screen Show (16:9)</PresentationFormat>
  <Paragraphs>628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Open Sans</vt:lpstr>
      <vt:lpstr>Symbol</vt:lpstr>
      <vt:lpstr>Times New Roman</vt:lpstr>
      <vt:lpstr>Office-téma</vt:lpstr>
      <vt:lpstr>PowerPoint Presentation</vt:lpstr>
      <vt:lpstr>Экономические феномены в трех полярных типах режимов </vt:lpstr>
      <vt:lpstr>Три типа политической реорганизации структуры собственности в посткоммунистическом регионе</vt:lpstr>
      <vt:lpstr>Основные черты приватизации</vt:lpstr>
      <vt:lpstr>Основные черты приватизации: нетехнократические мотивы (идеология / установление справедливости)</vt:lpstr>
      <vt:lpstr>Основные черты приватизации:  технократические мотивы (политика / трансформация власти номенклатуры)</vt:lpstr>
      <vt:lpstr>Основные черты приватизации: технократические измерения (открытость рынка приватизации)</vt:lpstr>
      <vt:lpstr>Основные черты приватизации:  технократические измерения (объект приватизации)</vt:lpstr>
      <vt:lpstr>Где оказалась прежняя экономическая номенклатура</vt:lpstr>
      <vt:lpstr>Различные типы принудительного изъятия  неденежной собственности</vt:lpstr>
      <vt:lpstr>PowerPoint Presentation</vt:lpstr>
      <vt:lpstr>Белое рейдерство в криминальном государстве (на примере Венгрии)</vt:lpstr>
      <vt:lpstr>Основные черты патронализации</vt:lpstr>
      <vt:lpstr>Методы национализации: горячая национализация</vt:lpstr>
      <vt:lpstr>Методы национализации: монополистическая и  холодная национализация </vt:lpstr>
      <vt:lpstr>Основные черты экспроприации:  Эндогенные права собственности в патрональных автократиях (результат экспроприации/патронализации)</vt:lpstr>
      <vt:lpstr>Хищничество и экономическая динамика</vt:lpstr>
      <vt:lpstr>Система уравнений в рамках хищничества</vt:lpstr>
      <vt:lpstr>Карл Поланьи (Karl Polányi): Два подхода к экономике</vt:lpstr>
      <vt:lpstr>Социальные/экономические программы интеграции /координирующие механизмы в трех режимах идеального типа</vt:lpstr>
      <vt:lpstr>Корректирующие механизмы социалистических рынков</vt:lpstr>
      <vt:lpstr>Деформирующие и аннексионные механизмы капиталистических рынков</vt:lpstr>
      <vt:lpstr>Чанади (Csanádi): Разновидности распределения власти идеального типа в интерактивных моделях партии-государства</vt:lpstr>
      <vt:lpstr>Инвестиционные циклы в диктатуре  с использованием рынка (Китай)</vt:lpstr>
      <vt:lpstr>Типы реляционной экономики (политический капитализм)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yu.ignatyeva@gmail.com</cp:lastModifiedBy>
  <cp:revision>667</cp:revision>
  <dcterms:created xsi:type="dcterms:W3CDTF">2017-05-01T09:52:15Z</dcterms:created>
  <dcterms:modified xsi:type="dcterms:W3CDTF">2021-03-04T15:26:32Z</dcterms:modified>
</cp:coreProperties>
</file>