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80" r:id="rId9"/>
    <p:sldId id="274" r:id="rId10"/>
    <p:sldId id="275" r:id="rId11"/>
    <p:sldId id="276" r:id="rId12"/>
    <p:sldId id="277" r:id="rId13"/>
    <p:sldId id="281" r:id="rId14"/>
    <p:sldId id="284" r:id="rId15"/>
    <p:sldId id="282" r:id="rId16"/>
    <p:sldId id="273" r:id="rId17"/>
    <p:sldId id="279" r:id="rId18"/>
    <p:sldId id="266" r:id="rId19"/>
    <p:sldId id="267" r:id="rId20"/>
    <p:sldId id="269" r:id="rId21"/>
    <p:sldId id="272" r:id="rId22"/>
    <p:sldId id="268" r:id="rId23"/>
    <p:sldId id="270" r:id="rId24"/>
    <p:sldId id="271" r:id="rId25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95" userDrawn="1">
          <p15:clr>
            <a:srgbClr val="A4A3A4"/>
          </p15:clr>
        </p15:guide>
        <p15:guide id="4" pos="5465" userDrawn="1">
          <p15:clr>
            <a:srgbClr val="A4A3A4"/>
          </p15:clr>
        </p15:guide>
        <p15:guide id="5" orient="horz" pos="577" userDrawn="1">
          <p15:clr>
            <a:srgbClr val="A4A3A4"/>
          </p15:clr>
        </p15:guide>
        <p15:guide id="6" orient="horz" pos="3162" userDrawn="1">
          <p15:clr>
            <a:srgbClr val="A4A3A4"/>
          </p15:clr>
        </p15:guide>
        <p15:guide id="7" orient="horz" pos="8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A9D"/>
    <a:srgbClr val="50412C"/>
    <a:srgbClr val="8B523B"/>
    <a:srgbClr val="CD5F50"/>
    <a:srgbClr val="4D7C84"/>
    <a:srgbClr val="9CB1B1"/>
    <a:srgbClr val="EFEAE4"/>
    <a:srgbClr val="395A61"/>
    <a:srgbClr val="6B95A1"/>
    <a:srgbClr val="504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Világos stílus 2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4" autoAdjust="0"/>
    <p:restoredTop sz="91903" autoAdjust="0"/>
  </p:normalViewPr>
  <p:slideViewPr>
    <p:cSldViewPr>
      <p:cViewPr varScale="1">
        <p:scale>
          <a:sx n="121" d="100"/>
          <a:sy n="121" d="100"/>
        </p:scale>
        <p:origin x="172" y="76"/>
      </p:cViewPr>
      <p:guideLst>
        <p:guide orient="horz" pos="622"/>
        <p:guide pos="2880"/>
        <p:guide pos="295"/>
        <p:guide pos="5465"/>
        <p:guide orient="horz" pos="577"/>
        <p:guide orient="horz" pos="3162"/>
        <p:guide orient="horz" pos="8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пирамида MSZP</c:v>
                </c:pt>
              </c:strCache>
            </c:strRef>
          </c:tx>
          <c:spPr>
            <a:ln w="50800" cap="rnd">
              <a:solidFill>
                <a:srgbClr val="CD5F50"/>
              </a:solidFill>
              <a:round/>
            </a:ln>
            <a:effectLst/>
          </c:spPr>
          <c:marker>
            <c:symbol val="none"/>
          </c:marker>
          <c:cat>
            <c:numRef>
              <c:f>Munka1!$A$2:$A$18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Munka1!$B$2:$B$18</c:f>
              <c:numCache>
                <c:formatCode>General</c:formatCode>
                <c:ptCount val="17"/>
                <c:pt idx="0">
                  <c:v>22</c:v>
                </c:pt>
                <c:pt idx="1">
                  <c:v>18</c:v>
                </c:pt>
                <c:pt idx="2">
                  <c:v>19</c:v>
                </c:pt>
                <c:pt idx="3">
                  <c:v>14</c:v>
                </c:pt>
                <c:pt idx="4">
                  <c:v>15</c:v>
                </c:pt>
                <c:pt idx="5">
                  <c:v>15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11</c:v>
                </c:pt>
                <c:pt idx="10">
                  <c:v>6</c:v>
                </c:pt>
                <c:pt idx="11">
                  <c:v>6</c:v>
                </c:pt>
                <c:pt idx="12">
                  <c:v>5</c:v>
                </c:pt>
                <c:pt idx="13">
                  <c:v>5</c:v>
                </c:pt>
                <c:pt idx="14">
                  <c:v>6</c:v>
                </c:pt>
                <c:pt idx="15">
                  <c:v>7</c:v>
                </c:pt>
                <c:pt idx="16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02-444F-83E6-5D923C503BC6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пирамида Фидес</c:v>
                </c:pt>
              </c:strCache>
            </c:strRef>
          </c:tx>
          <c:spPr>
            <a:ln w="50800" cap="rnd">
              <a:solidFill>
                <a:srgbClr val="6B95A1"/>
              </a:solidFill>
              <a:round/>
            </a:ln>
            <a:effectLst/>
          </c:spPr>
          <c:marker>
            <c:symbol val="none"/>
          </c:marker>
          <c:cat>
            <c:numRef>
              <c:f>Munka1!$A$2:$A$18</c:f>
              <c:numCache>
                <c:formatCode>General</c:formatCode>
                <c:ptCount val="1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</c:numCache>
            </c:numRef>
          </c:cat>
          <c:val>
            <c:numRef>
              <c:f>Munka1!$C$2:$C$18</c:f>
              <c:numCache>
                <c:formatCode>General</c:formatCode>
                <c:ptCount val="17"/>
                <c:pt idx="0">
                  <c:v>16</c:v>
                </c:pt>
                <c:pt idx="1">
                  <c:v>18</c:v>
                </c:pt>
                <c:pt idx="2">
                  <c:v>17</c:v>
                </c:pt>
                <c:pt idx="3">
                  <c:v>18</c:v>
                </c:pt>
                <c:pt idx="4">
                  <c:v>21</c:v>
                </c:pt>
                <c:pt idx="5">
                  <c:v>21</c:v>
                </c:pt>
                <c:pt idx="6">
                  <c:v>20</c:v>
                </c:pt>
                <c:pt idx="7">
                  <c:v>19</c:v>
                </c:pt>
                <c:pt idx="8">
                  <c:v>28</c:v>
                </c:pt>
                <c:pt idx="9">
                  <c:v>30</c:v>
                </c:pt>
                <c:pt idx="10">
                  <c:v>28</c:v>
                </c:pt>
                <c:pt idx="11">
                  <c:v>28</c:v>
                </c:pt>
                <c:pt idx="12">
                  <c:v>31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02-444F-83E6-5D923C503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6053472"/>
        <c:axId val="546061312"/>
      </c:lineChart>
      <c:catAx>
        <c:axId val="54605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50412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061312"/>
        <c:crosses val="autoZero"/>
        <c:auto val="1"/>
        <c:lblAlgn val="ctr"/>
        <c:lblOffset val="100"/>
        <c:noMultiLvlLbl val="0"/>
      </c:catAx>
      <c:valAx>
        <c:axId val="54606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B3AA9D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50412C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05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315709504154949"/>
          <c:y val="0.90884720073837955"/>
          <c:w val="0.3527167092080441"/>
          <c:h val="5.72356276653021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50412C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1B6C-BCD4-42B0-88F5-C5E258B8D2BC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A179-5995-42C8-A8DD-75973595F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7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7307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6908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5658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2499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23FA9-1773-4857-879C-35FAF6B2B48E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2493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0223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0032B-C540-4B8C-810A-23960B1398D5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2789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0032B-C540-4B8C-810A-23960B1398D5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7715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0032B-C540-4B8C-810A-23960B1398D5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9483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0032B-C540-4B8C-810A-23960B1398D5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2138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0032B-C540-4B8C-810A-23960B1398D5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1574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0377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7884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0032B-C540-4B8C-810A-23960B1398D5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731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0032B-C540-4B8C-810A-23960B1398D5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0359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0032B-C540-4B8C-810A-23960B1398D5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50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8848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9259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4A179-5995-42C8-A8DD-75973595F132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067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9A9B-E3FB-4FD3-A5B2-9BF015E5B4AB}" type="datetimeFigureOut">
              <a:rPr lang="hu-HU" smtClean="0"/>
              <a:pPr/>
              <a:t>2021. 03. 04.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2032000" ty="-444500" sx="35000" sy="3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1239454"/>
            <a:ext cx="7915397" cy="2664591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Правящие элиты</a:t>
            </a:r>
            <a:r>
              <a:rPr lang="en-US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br>
              <a:rPr lang="en-US" sz="36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8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приемная политическая семья как специфический для патрональных режимов феномен</a:t>
            </a:r>
            <a:endParaRPr lang="hu-HU" sz="28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8424" y="4371950"/>
            <a:ext cx="647626" cy="662010"/>
          </a:xfrm>
          <a:prstGeom prst="rect">
            <a:avLst/>
          </a:prstGeom>
          <a:solidFill>
            <a:srgbClr val="D1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526957" y="4266337"/>
            <a:ext cx="3705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b="1" dirty="0">
                <a:solidFill>
                  <a:srgbClr val="EFEAE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-92546"/>
            <a:ext cx="8928100" cy="771550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Типы олигархов в патрональных режимах </a:t>
            </a:r>
            <a:r>
              <a:rPr lang="en-US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(1)</a:t>
            </a:r>
            <a:endParaRPr lang="hu-HU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896424"/>
              </p:ext>
            </p:extLst>
          </p:nvPr>
        </p:nvGraphicFramePr>
        <p:xfrm>
          <a:off x="0" y="555526"/>
          <a:ext cx="9144000" cy="43820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3285">
                  <a:extLst>
                    <a:ext uri="{9D8B030D-6E8A-4147-A177-3AD203B41FA5}">
                      <a16:colId xmlns:a16="http://schemas.microsoft.com/office/drawing/2014/main" val="108108604"/>
                    </a:ext>
                  </a:extLst>
                </a:gridCol>
                <a:gridCol w="1991268">
                  <a:extLst>
                    <a:ext uri="{9D8B030D-6E8A-4147-A177-3AD203B41FA5}">
                      <a16:colId xmlns:a16="http://schemas.microsoft.com/office/drawing/2014/main" val="74726195"/>
                    </a:ext>
                  </a:extLst>
                </a:gridCol>
                <a:gridCol w="1254596">
                  <a:extLst>
                    <a:ext uri="{9D8B030D-6E8A-4147-A177-3AD203B41FA5}">
                      <a16:colId xmlns:a16="http://schemas.microsoft.com/office/drawing/2014/main" val="943722208"/>
                    </a:ext>
                  </a:extLst>
                </a:gridCol>
                <a:gridCol w="2369573">
                  <a:extLst>
                    <a:ext uri="{9D8B030D-6E8A-4147-A177-3AD203B41FA5}">
                      <a16:colId xmlns:a16="http://schemas.microsoft.com/office/drawing/2014/main" val="4145748284"/>
                    </a:ext>
                  </a:extLst>
                </a:gridCol>
                <a:gridCol w="2035278">
                  <a:extLst>
                    <a:ext uri="{9D8B030D-6E8A-4147-A177-3AD203B41FA5}">
                      <a16:colId xmlns:a16="http://schemas.microsoft.com/office/drawing/2014/main" val="2726277853"/>
                    </a:ext>
                  </a:extLst>
                </a:gridCol>
              </a:tblGrid>
              <a:tr h="5877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3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4D7C8B"/>
                          </a:solidFill>
                          <a:effectLst/>
                        </a:rPr>
                        <a:t>Первоначальный источник богатства</a:t>
                      </a:r>
                      <a:endParaRPr lang="hu-HU" sz="1300" b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4D7C8B"/>
                          </a:solidFill>
                          <a:effectLst/>
                        </a:rPr>
                        <a:t>Положение в патрональной сети</a:t>
                      </a:r>
                      <a:endParaRPr lang="hu-HU" sz="1300" b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4D7C8B"/>
                          </a:solidFill>
                          <a:effectLst/>
                        </a:rPr>
                        <a:t>Характерные свойства</a:t>
                      </a:r>
                      <a:endParaRPr lang="hu-HU" sz="1300" b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4D7C8B"/>
                          </a:solidFill>
                          <a:effectLst/>
                        </a:rPr>
                        <a:t>Наличие в патрональных режимах</a:t>
                      </a:r>
                      <a:endParaRPr lang="hu-HU" sz="1300" b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397753"/>
                  </a:ext>
                </a:extLst>
              </a:tr>
              <a:tr h="389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Олигарх ближнего круга</a:t>
                      </a:r>
                      <a:endParaRPr lang="en-GB" sz="1300" b="1" kern="1200" dirty="0">
                        <a:solidFill>
                          <a:srgbClr val="4D7C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</a:rPr>
                        <a:t>Патрональная сеть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</a:rPr>
                        <a:t>Встроен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Является основателем патрональной сети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</a:rPr>
                        <a:t>Патрональная демократия + автократия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667663"/>
                  </a:ext>
                </a:extLst>
              </a:tr>
              <a:tr h="756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Приемный олигарх</a:t>
                      </a:r>
                      <a:endParaRPr lang="en-GB" sz="1300" b="1" kern="1200" dirty="0">
                        <a:solidFill>
                          <a:srgbClr val="4D7C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</a:rPr>
                        <a:t>Частный сектор</a:t>
                      </a: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kern="1200" dirty="0">
                          <a:solidFill>
                            <a:srgbClr val="50412B"/>
                          </a:solidFill>
                          <a:effectLst/>
                        </a:rPr>
                        <a:t>/ </a:t>
                      </a: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</a:rPr>
                        <a:t>патрональная сеть (отличная от действующей)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</a:rPr>
                        <a:t>Встроен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Был принят в уже существующую сеть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</a:rPr>
                        <a:t>Патрональная демократия + автократия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934513"/>
                  </a:ext>
                </a:extLst>
              </a:tr>
              <a:tr h="587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Поддерживаемый патроном олигарх</a:t>
                      </a:r>
                      <a:endParaRPr lang="en-GB" sz="1300" b="1" kern="1200" dirty="0">
                        <a:solidFill>
                          <a:srgbClr val="4D7C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</a:rPr>
                        <a:t>Патрональная сеть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</a:rPr>
                        <a:t>Встроен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Патрон оказывает ему поддержку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</a:rPr>
                        <a:t>Патрональная демократия + автократия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207610"/>
                  </a:ext>
                </a:extLst>
              </a:tr>
              <a:tr h="756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Покорившийся олигарх </a:t>
                      </a:r>
                      <a:endParaRPr lang="en-GB" sz="1300" b="1" kern="1200" dirty="0">
                        <a:solidFill>
                          <a:srgbClr val="4D7C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</a:rPr>
                        <a:t>Частный сектор</a:t>
                      </a: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kern="1200" dirty="0">
                          <a:solidFill>
                            <a:srgbClr val="50412B"/>
                          </a:solidFill>
                          <a:effectLst/>
                        </a:rPr>
                        <a:t>/ </a:t>
                      </a: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</a:rPr>
                        <a:t>патрональная сеть (отличная от доминирующей)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</a:rPr>
                        <a:t>Встроен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Подчиняется верховному патрону</a:t>
                      </a:r>
                      <a:endParaRPr lang="en-GB" sz="13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</a:rPr>
                        <a:t>Патрональная автократия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269178"/>
                  </a:ext>
                </a:extLst>
              </a:tr>
              <a:tr h="7563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4D7C8B"/>
                          </a:solidFill>
                          <a:effectLst/>
                        </a:rPr>
                        <a:t>Олигарх-попутчик</a:t>
                      </a:r>
                      <a:endParaRPr lang="hu-HU" sz="1300" b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</a:rPr>
                        <a:t>Частный сектор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</a:rPr>
                        <a:t>Не</a:t>
                      </a:r>
                      <a:r>
                        <a:rPr lang="en-US" sz="1300" b="1" kern="1200" dirty="0">
                          <a:solidFill>
                            <a:srgbClr val="50412B"/>
                          </a:solidFill>
                          <a:effectLst/>
                        </a:rPr>
                        <a:t> </a:t>
                      </a: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</a:rPr>
                        <a:t>встроен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</a:rPr>
                        <a:t>Сохраняет ограниченную автономию от однопирамидальной сети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50412B"/>
                          </a:solidFill>
                          <a:effectLst/>
                        </a:rPr>
                        <a:t>Патрональная автократия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076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134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546" cy="627534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Типы олигархов в патрональных режимах </a:t>
            </a:r>
            <a:r>
              <a:rPr lang="en-US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(2)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26153"/>
              </p:ext>
            </p:extLst>
          </p:nvPr>
        </p:nvGraphicFramePr>
        <p:xfrm>
          <a:off x="35496" y="699542"/>
          <a:ext cx="9001000" cy="43419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90881841"/>
                    </a:ext>
                  </a:extLst>
                </a:gridCol>
                <a:gridCol w="2106750">
                  <a:extLst>
                    <a:ext uri="{9D8B030D-6E8A-4147-A177-3AD203B41FA5}">
                      <a16:colId xmlns:a16="http://schemas.microsoft.com/office/drawing/2014/main" val="1349056073"/>
                    </a:ext>
                  </a:extLst>
                </a:gridCol>
                <a:gridCol w="1225035">
                  <a:extLst>
                    <a:ext uri="{9D8B030D-6E8A-4147-A177-3AD203B41FA5}">
                      <a16:colId xmlns:a16="http://schemas.microsoft.com/office/drawing/2014/main" val="1504294387"/>
                    </a:ext>
                  </a:extLst>
                </a:gridCol>
                <a:gridCol w="2313742">
                  <a:extLst>
                    <a:ext uri="{9D8B030D-6E8A-4147-A177-3AD203B41FA5}">
                      <a16:colId xmlns:a16="http://schemas.microsoft.com/office/drawing/2014/main" val="4114900846"/>
                    </a:ext>
                  </a:extLst>
                </a:gridCol>
                <a:gridCol w="1987321">
                  <a:extLst>
                    <a:ext uri="{9D8B030D-6E8A-4147-A177-3AD203B41FA5}">
                      <a16:colId xmlns:a16="http://schemas.microsoft.com/office/drawing/2014/main" val="1705230739"/>
                    </a:ext>
                  </a:extLst>
                </a:gridCol>
              </a:tblGrid>
              <a:tr h="6464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4D7C8B"/>
                          </a:solidFill>
                          <a:effectLst/>
                        </a:rPr>
                        <a:t>Первоначальный источник богатства</a:t>
                      </a:r>
                      <a:endParaRPr lang="hu-HU" sz="1400" b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4D7C8B"/>
                          </a:solidFill>
                          <a:effectLst/>
                        </a:rPr>
                        <a:t>Положение в патрональной сети</a:t>
                      </a:r>
                      <a:endParaRPr lang="hu-HU" sz="1400" b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4D7C8B"/>
                          </a:solidFill>
                          <a:effectLst/>
                        </a:rPr>
                        <a:t>Характерные свойства</a:t>
                      </a:r>
                      <a:endParaRPr lang="hu-HU" sz="1400" b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4D7C8B"/>
                          </a:solidFill>
                          <a:effectLst/>
                        </a:rPr>
                        <a:t>Наличие в патрональных режимах</a:t>
                      </a:r>
                      <a:endParaRPr lang="hu-HU" sz="1400" b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48958"/>
                  </a:ext>
                </a:extLst>
              </a:tr>
              <a:tr h="65630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Упорствующий олигарх</a:t>
                      </a:r>
                      <a:endParaRPr lang="en-GB" sz="1400" b="1" kern="1200" dirty="0">
                        <a:solidFill>
                          <a:srgbClr val="4D7C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</a:rPr>
                        <a:t>Частный сектор</a:t>
                      </a: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</a:rPr>
                        <a:t>/ 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</a:rPr>
                        <a:t>патрональная сеть (отличная от доминирующей)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</a:rPr>
                        <a:t>Не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</a:rPr>
                        <a:t>встроен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</a:rPr>
                        <a:t>Не определился, какие отношения следует иметь с верховным патроном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</a:rPr>
                        <a:t>Патрональная автократия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</a:rPr>
                        <a:t>(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</a:rPr>
                        <a:t>временно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24421"/>
                  </a:ext>
                </a:extLst>
              </a:tr>
              <a:tr h="7084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Автономный олигарх </a:t>
                      </a:r>
                      <a:endParaRPr lang="en-GB" sz="1400" b="1" kern="1200" dirty="0">
                        <a:solidFill>
                          <a:srgbClr val="4D7C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</a:rPr>
                        <a:t>Частный сектор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</a:rPr>
                        <a:t>Не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</a:rPr>
                        <a:t>встроен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является частью патронального альянса (поддерживает хорошие отношения с каждой сетью)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</a:rPr>
                        <a:t>Патрональная демократия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114379"/>
                  </a:ext>
                </a:extLst>
              </a:tr>
              <a:tr h="65630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Олигарх-конкурент</a:t>
                      </a:r>
                      <a:endParaRPr lang="en-GB" sz="1400" b="1" kern="1200" dirty="0">
                        <a:solidFill>
                          <a:srgbClr val="4D7C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</a:rPr>
                        <a:t>Частный сектор</a:t>
                      </a: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</a:rPr>
                        <a:t>/ 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</a:rPr>
                        <a:t>патрональная сеть (отличная от доминирующей)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</a:rPr>
                        <a:t>Не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</a:rPr>
                        <a:t>встроен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Сопротивляется доминированию однопирамидальной сети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</a:rPr>
                        <a:t>Патрональная автократия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</a:rPr>
                        <a:t>(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</a:rPr>
                        <a:t>временно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348698"/>
                  </a:ext>
                </a:extLst>
              </a:tr>
              <a:tr h="65630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Устраненный олигарх</a:t>
                      </a:r>
                      <a:endParaRPr lang="en-GB" sz="1400" b="1" kern="1200" dirty="0">
                        <a:solidFill>
                          <a:srgbClr val="4D7C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</a:rPr>
                        <a:t>Частный сектор</a:t>
                      </a: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</a:rPr>
                        <a:t>/ 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</a:rPr>
                        <a:t>патрональная сеть (отличная от доминирующей)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</a:rPr>
                        <a:t>Не существует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Выведен из игры (живым или мертвым)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</a:rPr>
                        <a:t>Патрональная автократия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810832"/>
                  </a:ext>
                </a:extLst>
              </a:tr>
              <a:tr h="708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4D7C8B"/>
                          </a:solidFill>
                          <a:effectLst/>
                        </a:rPr>
                        <a:t>Олигарх-ренегат</a:t>
                      </a:r>
                      <a:endParaRPr lang="hu-HU" sz="1400" b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</a:rPr>
                        <a:t>Частный сектор</a:t>
                      </a:r>
                      <a:r>
                        <a:rPr lang="ru-RU" sz="1400" b="1" kern="1200" dirty="0">
                          <a:solidFill>
                            <a:srgbClr val="50412B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</a:rPr>
                        <a:t>/ 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</a:rPr>
                        <a:t>патрональная сеть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</a:rPr>
                        <a:t>Не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</a:rPr>
                        <a:t>встроен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</a:rPr>
                        <a:t>(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</a:rPr>
                        <a:t>ранее встроен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</a:rPr>
                        <a:t>Предает приемную политическую семью и выступает против нее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95" marR="50395" marT="25197" marB="25197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</a:rPr>
                        <a:t>Патрональная демократия + автократия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46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63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928100" cy="915988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Возможные траектории автономных олигархов в однопирамидальной патрональной сети</a:t>
            </a:r>
            <a:endParaRPr lang="hu-HU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Csoportba foglalás 3"/>
          <p:cNvGrpSpPr/>
          <p:nvPr/>
        </p:nvGrpSpPr>
        <p:grpSpPr>
          <a:xfrm>
            <a:off x="-50879" y="987425"/>
            <a:ext cx="9166817" cy="3786139"/>
            <a:chOff x="366858" y="52002"/>
            <a:chExt cx="9316356" cy="4168077"/>
          </a:xfrm>
        </p:grpSpPr>
        <p:sp>
          <p:nvSpPr>
            <p:cNvPr id="6" name="Szövegdoboz 3"/>
            <p:cNvSpPr txBox="1"/>
            <p:nvPr/>
          </p:nvSpPr>
          <p:spPr>
            <a:xfrm>
              <a:off x="2808314" y="52002"/>
              <a:ext cx="2447965" cy="400750"/>
            </a:xfrm>
            <a:prstGeom prst="roundRect">
              <a:avLst/>
            </a:prstGeom>
            <a:solidFill>
              <a:srgbClr val="B3AA9D">
                <a:alpha val="80000"/>
              </a:srgb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Автономный олигарх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" name="Egyenes összekötő nyíllal 7"/>
            <p:cNvCxnSpPr>
              <a:cxnSpLocks/>
              <a:stCxn id="6" idx="2"/>
              <a:endCxn id="12" idx="0"/>
            </p:cNvCxnSpPr>
            <p:nvPr/>
          </p:nvCxnSpPr>
          <p:spPr>
            <a:xfrm>
              <a:off x="4032297" y="452752"/>
              <a:ext cx="2274908" cy="3328241"/>
            </a:xfrm>
            <a:prstGeom prst="straightConnector1">
              <a:avLst/>
            </a:prstGeom>
            <a:ln w="34925" cmpd="sng">
              <a:solidFill>
                <a:srgbClr val="6B95A1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zövegdoboz 8"/>
            <p:cNvSpPr txBox="1"/>
            <p:nvPr/>
          </p:nvSpPr>
          <p:spPr>
            <a:xfrm>
              <a:off x="6016525" y="892764"/>
              <a:ext cx="2634575" cy="393946"/>
            </a:xfrm>
            <a:prstGeom prst="roundRect">
              <a:avLst/>
            </a:prstGeom>
            <a:solidFill>
              <a:srgbClr val="B3AA9D">
                <a:alpha val="80000"/>
              </a:srgb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Упорствующий олигарх 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0" name="Egyenes összekötő nyíllal 9"/>
            <p:cNvCxnSpPr>
              <a:cxnSpLocks/>
              <a:stCxn id="9" idx="2"/>
              <a:endCxn id="11" idx="0"/>
            </p:cNvCxnSpPr>
            <p:nvPr/>
          </p:nvCxnSpPr>
          <p:spPr>
            <a:xfrm>
              <a:off x="7333813" y="1286710"/>
              <a:ext cx="1228468" cy="2494281"/>
            </a:xfrm>
            <a:prstGeom prst="straightConnector1">
              <a:avLst/>
            </a:prstGeom>
            <a:ln w="34925" cmpd="sng">
              <a:solidFill>
                <a:srgbClr val="4D7C84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zövegdoboz 11"/>
            <p:cNvSpPr txBox="1"/>
            <p:nvPr/>
          </p:nvSpPr>
          <p:spPr>
            <a:xfrm>
              <a:off x="7441348" y="3780992"/>
              <a:ext cx="2241866" cy="438055"/>
            </a:xfrm>
            <a:prstGeom prst="roundRect">
              <a:avLst/>
            </a:prstGeom>
            <a:solidFill>
              <a:srgbClr val="B3AA9D">
                <a:alpha val="80000"/>
              </a:srgb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Олигарх-попутчик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Szövegdoboz 12"/>
            <p:cNvSpPr txBox="1"/>
            <p:nvPr/>
          </p:nvSpPr>
          <p:spPr>
            <a:xfrm>
              <a:off x="5217328" y="3780993"/>
              <a:ext cx="2179754" cy="438054"/>
            </a:xfrm>
            <a:prstGeom prst="roundRect">
              <a:avLst/>
            </a:prstGeom>
            <a:solidFill>
              <a:srgbClr val="B3AA9D">
                <a:alpha val="80000"/>
              </a:srgb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Приемный олигарх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3" name="Egyenes összekötő nyíllal 12"/>
            <p:cNvCxnSpPr>
              <a:cxnSpLocks/>
              <a:stCxn id="9" idx="2"/>
              <a:endCxn id="12" idx="0"/>
            </p:cNvCxnSpPr>
            <p:nvPr/>
          </p:nvCxnSpPr>
          <p:spPr>
            <a:xfrm flipH="1">
              <a:off x="6307205" y="1286709"/>
              <a:ext cx="1026608" cy="2494284"/>
            </a:xfrm>
            <a:prstGeom prst="straightConnector1">
              <a:avLst/>
            </a:prstGeom>
            <a:ln w="34925" cmpd="sng">
              <a:solidFill>
                <a:srgbClr val="6B95A1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zövegdoboz 23"/>
            <p:cNvSpPr txBox="1"/>
            <p:nvPr/>
          </p:nvSpPr>
          <p:spPr>
            <a:xfrm>
              <a:off x="1845114" y="2124633"/>
              <a:ext cx="2034699" cy="393946"/>
            </a:xfrm>
            <a:prstGeom prst="roundRect">
              <a:avLst/>
            </a:prstGeom>
            <a:solidFill>
              <a:srgbClr val="B3AA9D">
                <a:alpha val="80000"/>
              </a:srgb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b="1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Олигарх-конкурент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5" name="Egyenes összekötő nyíllal 14"/>
            <p:cNvCxnSpPr>
              <a:cxnSpLocks/>
              <a:stCxn id="9" idx="2"/>
              <a:endCxn id="14" idx="0"/>
            </p:cNvCxnSpPr>
            <p:nvPr/>
          </p:nvCxnSpPr>
          <p:spPr>
            <a:xfrm flipH="1">
              <a:off x="2862464" y="1286710"/>
              <a:ext cx="4471350" cy="837922"/>
            </a:xfrm>
            <a:prstGeom prst="straightConnector1">
              <a:avLst/>
            </a:prstGeom>
            <a:ln w="34925" cmpd="sng">
              <a:solidFill>
                <a:srgbClr val="8B523B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Szövegdoboz 27"/>
            <p:cNvSpPr txBox="1"/>
            <p:nvPr/>
          </p:nvSpPr>
          <p:spPr>
            <a:xfrm>
              <a:off x="2694657" y="3781083"/>
              <a:ext cx="2505857" cy="438996"/>
            </a:xfrm>
            <a:prstGeom prst="roundRect">
              <a:avLst/>
            </a:prstGeom>
            <a:solidFill>
              <a:srgbClr val="B3AA9D">
                <a:alpha val="80000"/>
              </a:srgb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700" b="1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Покорившийся олигарх</a:t>
              </a:r>
              <a:endParaRPr lang="hu-HU" sz="17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Szövegdoboz 37"/>
            <p:cNvSpPr txBox="1"/>
            <p:nvPr/>
          </p:nvSpPr>
          <p:spPr>
            <a:xfrm rot="3275607">
              <a:off x="5459221" y="2720701"/>
              <a:ext cx="1072889" cy="2412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50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Позитивное отношение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Szövegdoboz 40"/>
            <p:cNvSpPr txBox="1"/>
            <p:nvPr/>
          </p:nvSpPr>
          <p:spPr>
            <a:xfrm rot="2168397">
              <a:off x="6758868" y="2566925"/>
              <a:ext cx="1662258" cy="2836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50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Нейтральное отношение (успешно)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Szövegdoboz 41"/>
            <p:cNvSpPr txBox="1"/>
            <p:nvPr/>
          </p:nvSpPr>
          <p:spPr>
            <a:xfrm rot="17699428">
              <a:off x="5986994" y="2529795"/>
              <a:ext cx="961411" cy="29500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50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Позитивное отношение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Szövegdoboz 42"/>
            <p:cNvSpPr txBox="1"/>
            <p:nvPr/>
          </p:nvSpPr>
          <p:spPr>
            <a:xfrm rot="18343517">
              <a:off x="2517188" y="1075352"/>
              <a:ext cx="1698777" cy="2712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50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Негативное отношение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Szövegdoboz 43"/>
            <p:cNvSpPr txBox="1"/>
            <p:nvPr/>
          </p:nvSpPr>
          <p:spPr>
            <a:xfrm rot="2764180">
              <a:off x="2963797" y="2850272"/>
              <a:ext cx="932962" cy="2875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50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Поражение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Szövegdoboz 44"/>
            <p:cNvSpPr txBox="1"/>
            <p:nvPr/>
          </p:nvSpPr>
          <p:spPr>
            <a:xfrm>
              <a:off x="366858" y="3780992"/>
              <a:ext cx="2305666" cy="438055"/>
            </a:xfrm>
            <a:prstGeom prst="roundRect">
              <a:avLst/>
            </a:prstGeom>
            <a:solidFill>
              <a:srgbClr val="B3AA9D">
                <a:alpha val="80000"/>
              </a:srgbClr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700" b="1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Устраненный олигарх</a:t>
              </a:r>
              <a:endParaRPr lang="hu-HU" sz="17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4" name="Egyenes összekötő nyíllal 23"/>
            <p:cNvCxnSpPr>
              <a:cxnSpLocks/>
              <a:stCxn id="14" idx="2"/>
              <a:endCxn id="23" idx="0"/>
            </p:cNvCxnSpPr>
            <p:nvPr/>
          </p:nvCxnSpPr>
          <p:spPr>
            <a:xfrm flipH="1">
              <a:off x="1519691" y="2518579"/>
              <a:ext cx="1342772" cy="1262413"/>
            </a:xfrm>
            <a:prstGeom prst="straightConnector1">
              <a:avLst/>
            </a:prstGeom>
            <a:ln w="34925">
              <a:solidFill>
                <a:srgbClr val="CD5F5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Szövegdoboz 46"/>
            <p:cNvSpPr txBox="1"/>
            <p:nvPr/>
          </p:nvSpPr>
          <p:spPr>
            <a:xfrm rot="18868163">
              <a:off x="927638" y="2893976"/>
              <a:ext cx="1558442" cy="3153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0"/>
                </a:spcAft>
              </a:pPr>
              <a:r>
                <a:rPr lang="ru-RU" sz="1100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Вынужден выйти из игры (живым или мертвым)</a:t>
              </a:r>
              <a:endParaRPr lang="hu-HU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6" name="Egyenes összekötő nyíllal 25"/>
            <p:cNvCxnSpPr>
              <a:stCxn id="6" idx="2"/>
              <a:endCxn id="11" idx="0"/>
            </p:cNvCxnSpPr>
            <p:nvPr/>
          </p:nvCxnSpPr>
          <p:spPr>
            <a:xfrm>
              <a:off x="4032297" y="452752"/>
              <a:ext cx="4529985" cy="3328239"/>
            </a:xfrm>
            <a:prstGeom prst="straightConnector1">
              <a:avLst/>
            </a:prstGeom>
            <a:ln w="34925" cmpd="sng">
              <a:solidFill>
                <a:srgbClr val="4D7C84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Szövegdoboz 54"/>
            <p:cNvSpPr txBox="1"/>
            <p:nvPr/>
          </p:nvSpPr>
          <p:spPr>
            <a:xfrm rot="393227">
              <a:off x="5326468" y="418304"/>
              <a:ext cx="1274445" cy="3187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50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Не определился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Szövegdoboz 56"/>
            <p:cNvSpPr txBox="1"/>
            <p:nvPr/>
          </p:nvSpPr>
          <p:spPr>
            <a:xfrm rot="3930384">
              <a:off x="7225119" y="2087475"/>
              <a:ext cx="1837655" cy="2372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50" dirty="0">
                  <a:solidFill>
                    <a:srgbClr val="50412B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  <a:r>
                <a:rPr lang="ru-RU" sz="1050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ейтральное отношение (успешно)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9" name="Egyenes összekötő nyíllal 28"/>
            <p:cNvCxnSpPr>
              <a:cxnSpLocks/>
              <a:stCxn id="6" idx="2"/>
              <a:endCxn id="14" idx="0"/>
            </p:cNvCxnSpPr>
            <p:nvPr/>
          </p:nvCxnSpPr>
          <p:spPr>
            <a:xfrm flipH="1">
              <a:off x="2862464" y="452752"/>
              <a:ext cx="1169833" cy="1671880"/>
            </a:xfrm>
            <a:prstGeom prst="straightConnector1">
              <a:avLst/>
            </a:prstGeom>
            <a:ln w="34925" cmpd="sng">
              <a:solidFill>
                <a:srgbClr val="8B523B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Szövegdoboz 63"/>
            <p:cNvSpPr txBox="1"/>
            <p:nvPr/>
          </p:nvSpPr>
          <p:spPr>
            <a:xfrm rot="21001105">
              <a:off x="4469031" y="1403104"/>
              <a:ext cx="1579273" cy="307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50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Негативное отношение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1" name="Egyenes összekötő nyíllal 30"/>
            <p:cNvCxnSpPr>
              <a:cxnSpLocks/>
              <a:stCxn id="6" idx="2"/>
              <a:endCxn id="16" idx="0"/>
            </p:cNvCxnSpPr>
            <p:nvPr/>
          </p:nvCxnSpPr>
          <p:spPr>
            <a:xfrm flipH="1">
              <a:off x="3947586" y="452752"/>
              <a:ext cx="84711" cy="3328331"/>
            </a:xfrm>
            <a:prstGeom prst="straightConnector1">
              <a:avLst/>
            </a:prstGeom>
            <a:ln w="34925" cmpd="sng">
              <a:solidFill>
                <a:srgbClr val="395A61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Szövegdoboz 68"/>
            <p:cNvSpPr txBox="1"/>
            <p:nvPr/>
          </p:nvSpPr>
          <p:spPr>
            <a:xfrm rot="5400000">
              <a:off x="3295798" y="1996752"/>
              <a:ext cx="1883009" cy="3114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50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Нейтральное отношение (безуспешно)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3" name="Egyenes összekötő nyíllal 32"/>
            <p:cNvCxnSpPr>
              <a:cxnSpLocks/>
              <a:stCxn id="9" idx="2"/>
              <a:endCxn id="16" idx="0"/>
            </p:cNvCxnSpPr>
            <p:nvPr/>
          </p:nvCxnSpPr>
          <p:spPr>
            <a:xfrm flipH="1">
              <a:off x="3947586" y="1286709"/>
              <a:ext cx="3386227" cy="2494374"/>
            </a:xfrm>
            <a:prstGeom prst="straightConnector1">
              <a:avLst/>
            </a:prstGeom>
            <a:ln w="34925" cmpd="sng">
              <a:solidFill>
                <a:srgbClr val="395A61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Szövegdoboz 75"/>
            <p:cNvSpPr txBox="1"/>
            <p:nvPr/>
          </p:nvSpPr>
          <p:spPr>
            <a:xfrm rot="19462102">
              <a:off x="5148183" y="1776257"/>
              <a:ext cx="1736684" cy="2829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050" kern="1200" dirty="0">
                  <a:solidFill>
                    <a:srgbClr val="50412B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Нейтральное отношение (безуспешно)</a:t>
              </a:r>
              <a:endParaRPr lang="hu-HU" sz="1600" dirty="0">
                <a:solidFill>
                  <a:srgbClr val="50412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7" name="Egyenes összekötő nyíllal 6"/>
            <p:cNvCxnSpPr>
              <a:cxnSpLocks/>
              <a:stCxn id="6" idx="2"/>
              <a:endCxn id="9" idx="0"/>
            </p:cNvCxnSpPr>
            <p:nvPr/>
          </p:nvCxnSpPr>
          <p:spPr>
            <a:xfrm>
              <a:off x="4032297" y="452752"/>
              <a:ext cx="3301517" cy="440011"/>
            </a:xfrm>
            <a:prstGeom prst="straightConnector1">
              <a:avLst/>
            </a:prstGeom>
            <a:ln w="34925" cmpd="sng">
              <a:solidFill>
                <a:srgbClr val="E9B178"/>
              </a:solidFill>
              <a:prstDash val="solid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nyíllal 16"/>
            <p:cNvCxnSpPr>
              <a:cxnSpLocks/>
              <a:stCxn id="14" idx="2"/>
              <a:endCxn id="16" idx="0"/>
            </p:cNvCxnSpPr>
            <p:nvPr/>
          </p:nvCxnSpPr>
          <p:spPr>
            <a:xfrm>
              <a:off x="2862464" y="2518579"/>
              <a:ext cx="1085123" cy="1262504"/>
            </a:xfrm>
            <a:prstGeom prst="straightConnector1">
              <a:avLst/>
            </a:prstGeom>
            <a:ln w="34925">
              <a:solidFill>
                <a:srgbClr val="CD5F5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8720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5496" y="1258576"/>
            <a:ext cx="8713414" cy="3685416"/>
          </a:xfrm>
          <a:prstGeom prst="rect">
            <a:avLst/>
          </a:prstGeom>
          <a:solidFill>
            <a:srgbClr val="EFEAE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Количество венгерских олигархов, </a:t>
            </a:r>
            <a:b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поддерживавших MSZP или Фидес в 2005-2018 годы</a:t>
            </a:r>
            <a:endParaRPr lang="hu-HU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16276165"/>
              </p:ext>
            </p:extLst>
          </p:nvPr>
        </p:nvGraphicFramePr>
        <p:xfrm>
          <a:off x="418334" y="1258576"/>
          <a:ext cx="8567737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6" name="Egyenes összekötő 35"/>
          <p:cNvCxnSpPr/>
          <p:nvPr/>
        </p:nvCxnSpPr>
        <p:spPr>
          <a:xfrm>
            <a:off x="4809992" y="969983"/>
            <a:ext cx="0" cy="3455159"/>
          </a:xfrm>
          <a:prstGeom prst="line">
            <a:avLst/>
          </a:prstGeom>
          <a:ln w="12700" cmpd="sng">
            <a:solidFill>
              <a:srgbClr val="50412C">
                <a:alpha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zövegdoboz 2"/>
          <p:cNvSpPr txBox="1">
            <a:spLocks noChangeArrowheads="1"/>
          </p:cNvSpPr>
          <p:nvPr/>
        </p:nvSpPr>
        <p:spPr bwMode="auto">
          <a:xfrm>
            <a:off x="4949141" y="839670"/>
            <a:ext cx="3936306" cy="579952"/>
          </a:xfrm>
          <a:prstGeom prst="roundRect">
            <a:avLst/>
          </a:prstGeom>
          <a:solidFill>
            <a:srgbClr val="B3AA9D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Патрональная автократия (однопирамидальная система)</a:t>
            </a:r>
            <a:endParaRPr lang="hu-HU" sz="2000" dirty="0">
              <a:solidFill>
                <a:srgbClr val="50412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Szövegdoboz 2"/>
          <p:cNvSpPr txBox="1">
            <a:spLocks noChangeArrowheads="1"/>
          </p:cNvSpPr>
          <p:nvPr/>
        </p:nvSpPr>
        <p:spPr bwMode="auto">
          <a:xfrm>
            <a:off x="536730" y="839670"/>
            <a:ext cx="4127083" cy="579952"/>
          </a:xfrm>
          <a:prstGeom prst="roundRect">
            <a:avLst/>
          </a:prstGeom>
          <a:solidFill>
            <a:srgbClr val="B3AA9D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Патрональная демократия (</a:t>
            </a:r>
            <a:r>
              <a:rPr lang="ru-RU" sz="1400" b="1" dirty="0" err="1">
                <a:solidFill>
                  <a:srgbClr val="5041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мультипирамидальная</a:t>
            </a:r>
            <a:r>
              <a:rPr lang="ru-RU" sz="1400" b="1" dirty="0">
                <a:solidFill>
                  <a:srgbClr val="5041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система)</a:t>
            </a:r>
            <a:endParaRPr lang="hu-HU" sz="2000" dirty="0">
              <a:solidFill>
                <a:srgbClr val="50412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195739" y="4839121"/>
            <a:ext cx="694826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00" b="1" dirty="0">
                <a:solidFill>
                  <a:srgbClr val="8D503B"/>
                </a:solidFill>
              </a:rPr>
              <a:t>Источник</a:t>
            </a:r>
            <a:r>
              <a:rPr lang="en-US" sz="1300" b="1" dirty="0">
                <a:solidFill>
                  <a:srgbClr val="8D503B"/>
                </a:solidFill>
              </a:rPr>
              <a:t>: </a:t>
            </a:r>
            <a:r>
              <a:rPr lang="ru-RU" sz="1300" b="1" dirty="0">
                <a:solidFill>
                  <a:srgbClr val="8D503B"/>
                </a:solidFill>
              </a:rPr>
              <a:t>переработанный материал на основании работы </a:t>
            </a:r>
            <a:r>
              <a:rPr lang="ru-RU" sz="1300" b="1" dirty="0" err="1">
                <a:solidFill>
                  <a:srgbClr val="8D503B"/>
                </a:solidFill>
              </a:rPr>
              <a:t>Scheiring</a:t>
            </a:r>
            <a:r>
              <a:rPr lang="ru-RU" sz="1300" b="1" dirty="0">
                <a:solidFill>
                  <a:srgbClr val="8D503B"/>
                </a:solidFill>
              </a:rPr>
              <a:t> (2019, 204)</a:t>
            </a:r>
            <a:endParaRPr lang="hu-HU" sz="1300" b="1" dirty="0">
              <a:solidFill>
                <a:srgbClr val="8D50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06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928100" cy="915988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Экономическое подставное лицо</a:t>
            </a:r>
            <a:endParaRPr lang="hu-HU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270758"/>
              </p:ext>
            </p:extLst>
          </p:nvPr>
        </p:nvGraphicFramePr>
        <p:xfrm>
          <a:off x="35499" y="901833"/>
          <a:ext cx="9000551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5">
                  <a:extLst>
                    <a:ext uri="{9D8B030D-6E8A-4147-A177-3AD203B41FA5}">
                      <a16:colId xmlns:a16="http://schemas.microsoft.com/office/drawing/2014/main" val="121344194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2040174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00768168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6588123"/>
                    </a:ext>
                  </a:extLst>
                </a:gridCol>
                <a:gridCol w="1325113">
                  <a:extLst>
                    <a:ext uri="{9D8B030D-6E8A-4147-A177-3AD203B41FA5}">
                      <a16:colId xmlns:a16="http://schemas.microsoft.com/office/drawing/2014/main" val="3642816858"/>
                    </a:ext>
                  </a:extLst>
                </a:gridCol>
                <a:gridCol w="1770785">
                  <a:extLst>
                    <a:ext uri="{9D8B030D-6E8A-4147-A177-3AD203B41FA5}">
                      <a16:colId xmlns:a16="http://schemas.microsoft.com/office/drawing/2014/main" val="174367259"/>
                    </a:ext>
                  </a:extLst>
                </a:gridCol>
              </a:tblGrid>
              <a:tr h="916322">
                <a:tc>
                  <a:txBody>
                    <a:bodyPr/>
                    <a:lstStyle/>
                    <a:p>
                      <a:endParaRPr lang="hu-HU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4D7C8B"/>
                          </a:solidFill>
                        </a:rPr>
                        <a:t>Личное состояние</a:t>
                      </a:r>
                      <a:endParaRPr lang="hu-HU" b="1" dirty="0">
                        <a:solidFill>
                          <a:srgbClr val="4D7C8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4D7C8B"/>
                          </a:solidFill>
                        </a:rPr>
                        <a:t>Управление компанией</a:t>
                      </a:r>
                      <a:endParaRPr lang="hu-HU" b="1" dirty="0">
                        <a:solidFill>
                          <a:srgbClr val="4D7C8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4D7C8B"/>
                          </a:solidFill>
                        </a:rPr>
                        <a:t>Функция</a:t>
                      </a:r>
                      <a:endParaRPr lang="hu-HU" b="1" dirty="0">
                        <a:solidFill>
                          <a:srgbClr val="4D7C8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4D7C8B"/>
                          </a:solidFill>
                        </a:rPr>
                        <a:t>Срок</a:t>
                      </a:r>
                      <a:endParaRPr lang="hu-HU" b="1" dirty="0">
                        <a:solidFill>
                          <a:srgbClr val="4D7C8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4D7C8B"/>
                          </a:solidFill>
                        </a:rPr>
                        <a:t>Другая роль в приемной политической семье</a:t>
                      </a:r>
                      <a:endParaRPr lang="hu-HU" b="1" dirty="0">
                        <a:solidFill>
                          <a:srgbClr val="4D7C8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882551"/>
                  </a:ext>
                </a:extLst>
              </a:tr>
              <a:tr h="883952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4D7C8B"/>
                          </a:solidFill>
                        </a:rPr>
                        <a:t>Рядовое подставное лицо </a:t>
                      </a:r>
                      <a:endParaRPr lang="hu-HU" b="1" dirty="0">
                        <a:solidFill>
                          <a:srgbClr val="4D7C8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50412B"/>
                          </a:solidFill>
                        </a:rPr>
                        <a:t>нет</a:t>
                      </a:r>
                      <a:endParaRPr lang="hu-HU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50412B"/>
                          </a:solidFill>
                        </a:rPr>
                        <a:t>нет</a:t>
                      </a:r>
                      <a:endParaRPr lang="hu-HU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>
                          <a:solidFill>
                            <a:srgbClr val="50412B"/>
                          </a:solidFill>
                        </a:rPr>
                        <a:t>фантомизация</a:t>
                      </a:r>
                      <a:endParaRPr lang="hu-HU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50412B"/>
                          </a:solidFill>
                        </a:rPr>
                        <a:t>короткий</a:t>
                      </a:r>
                      <a:endParaRPr lang="hu-HU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50412B"/>
                          </a:solidFill>
                        </a:rPr>
                        <a:t>нет</a:t>
                      </a:r>
                      <a:endParaRPr lang="hu-HU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379782"/>
                  </a:ext>
                </a:extLst>
              </a:tr>
              <a:tr h="916322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4D7C8B"/>
                          </a:solidFill>
                        </a:rPr>
                        <a:t>Подставное лицо среднего уровня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50412B"/>
                          </a:solidFill>
                        </a:rPr>
                        <a:t>да</a:t>
                      </a:r>
                      <a:endParaRPr lang="hu-HU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50412B"/>
                          </a:solidFill>
                        </a:rPr>
                        <a:t>нет</a:t>
                      </a:r>
                      <a:endParaRPr lang="hu-HU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50412B"/>
                          </a:solidFill>
                        </a:rPr>
                        <a:t>хранение богатства патрона</a:t>
                      </a:r>
                      <a:endParaRPr lang="hu-HU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50412B"/>
                          </a:solidFill>
                        </a:rPr>
                        <a:t>средний</a:t>
                      </a:r>
                      <a:endParaRPr lang="hu-HU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50412B"/>
                          </a:solidFill>
                        </a:rPr>
                        <a:t>брокер-коррупционер</a:t>
                      </a:r>
                      <a:r>
                        <a:rPr lang="hu-HU" b="1" dirty="0">
                          <a:solidFill>
                            <a:srgbClr val="50412B"/>
                          </a:solidFill>
                        </a:rPr>
                        <a:t>/ </a:t>
                      </a:r>
                      <a:r>
                        <a:rPr lang="ru-RU" b="1" dirty="0">
                          <a:solidFill>
                            <a:srgbClr val="50412B"/>
                          </a:solidFill>
                        </a:rPr>
                        <a:t>олигарх</a:t>
                      </a:r>
                      <a:endParaRPr lang="hu-HU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37132"/>
                  </a:ext>
                </a:extLst>
              </a:tr>
              <a:tr h="883952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4D7C8B"/>
                          </a:solidFill>
                        </a:rPr>
                        <a:t>Элитное подставное лицо</a:t>
                      </a:r>
                      <a:endParaRPr lang="hu-HU" b="1" dirty="0">
                        <a:solidFill>
                          <a:srgbClr val="4D7C8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50412B"/>
                          </a:solidFill>
                        </a:rPr>
                        <a:t>да</a:t>
                      </a:r>
                      <a:endParaRPr lang="hu-HU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50412B"/>
                          </a:solidFill>
                        </a:rPr>
                        <a:t>да</a:t>
                      </a:r>
                      <a:endParaRPr lang="hu-HU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50412B"/>
                          </a:solidFill>
                        </a:rPr>
                        <a:t>многофункционально</a:t>
                      </a:r>
                      <a:endParaRPr lang="hu-HU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50412B"/>
                          </a:solidFill>
                        </a:rPr>
                        <a:t>долгий</a:t>
                      </a:r>
                      <a:endParaRPr lang="hu-HU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50412B"/>
                          </a:solidFill>
                        </a:rPr>
                        <a:t>олигарх</a:t>
                      </a:r>
                      <a:endParaRPr lang="hu-HU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625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325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63688" y="903414"/>
            <a:ext cx="6192688" cy="623815"/>
          </a:xfrm>
          <a:prstGeom prst="roundRect">
            <a:avLst/>
          </a:prstGeom>
          <a:solidFill>
            <a:srgbClr val="B3AA9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Крыша</a:t>
            </a:r>
            <a:r>
              <a:rPr lang="en-US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формы предоставления защиты и </a:t>
            </a:r>
            <a:b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нарушения целостности</a:t>
            </a:r>
            <a:endParaRPr lang="en-US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691681" y="907544"/>
            <a:ext cx="63367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50412B"/>
                </a:solidFill>
              </a:rPr>
              <a:t>Крыша</a:t>
            </a:r>
            <a:r>
              <a:rPr lang="en-US" sz="1700" b="1" dirty="0">
                <a:solidFill>
                  <a:srgbClr val="50412B"/>
                </a:solidFill>
              </a:rPr>
              <a:t> </a:t>
            </a:r>
            <a:r>
              <a:rPr lang="ru-RU" sz="1700" b="1" dirty="0">
                <a:solidFill>
                  <a:srgbClr val="50412B"/>
                </a:solidFill>
              </a:rPr>
              <a:t>– </a:t>
            </a:r>
            <a:r>
              <a:rPr lang="ru-RU" sz="1700" dirty="0">
                <a:solidFill>
                  <a:srgbClr val="50412B"/>
                </a:solidFill>
              </a:rPr>
              <a:t>это неформальная, дискреционная защита чьих-то свобод и собственности от законных и незаконных посягательств</a:t>
            </a:r>
            <a:r>
              <a:rPr lang="en-US" sz="1700" dirty="0">
                <a:solidFill>
                  <a:srgbClr val="50412B"/>
                </a:solidFill>
              </a:rPr>
              <a:t>.</a:t>
            </a:r>
            <a:endParaRPr lang="hu-HU" sz="1700" dirty="0">
              <a:solidFill>
                <a:srgbClr val="50412B"/>
              </a:solidFill>
            </a:endParaRPr>
          </a:p>
        </p:txBody>
      </p:sp>
      <p:sp>
        <p:nvSpPr>
          <p:cNvPr id="5" name="Szövegdoboz 3"/>
          <p:cNvSpPr txBox="1"/>
          <p:nvPr/>
        </p:nvSpPr>
        <p:spPr>
          <a:xfrm>
            <a:off x="4211960" y="1643910"/>
            <a:ext cx="4824090" cy="342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ru-RU" sz="1700" b="1" dirty="0">
                <a:solidFill>
                  <a:srgbClr val="50412B"/>
                </a:solidFill>
              </a:rPr>
              <a:t>Нарушение целостности</a:t>
            </a:r>
            <a:r>
              <a:rPr lang="hu-HU" sz="1700" dirty="0">
                <a:solidFill>
                  <a:srgbClr val="50412B"/>
                </a:solidFill>
              </a:rPr>
              <a:t>:</a:t>
            </a:r>
          </a:p>
          <a:p>
            <a:pPr marL="360363" lvl="1" indent="-179388">
              <a:spcAft>
                <a:spcPts val="500"/>
              </a:spcAft>
              <a:buClr>
                <a:srgbClr val="4D7C8B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50412B"/>
                </a:solidFill>
              </a:rPr>
              <a:t>угрозы</a:t>
            </a:r>
            <a:r>
              <a:rPr lang="en-US" sz="1700" dirty="0">
                <a:solidFill>
                  <a:srgbClr val="50412B"/>
                </a:solidFill>
              </a:rPr>
              <a:t>, </a:t>
            </a:r>
            <a:r>
              <a:rPr lang="ru-RU" sz="1700" dirty="0">
                <a:solidFill>
                  <a:srgbClr val="50412B"/>
                </a:solidFill>
              </a:rPr>
              <a:t>то есть (устные) предупреждения о предстоящей атаке, если жертва не подчинится политической семье</a:t>
            </a:r>
            <a:r>
              <a:rPr lang="en-US" sz="1700" dirty="0">
                <a:solidFill>
                  <a:srgbClr val="50412B"/>
                </a:solidFill>
              </a:rPr>
              <a:t>;</a:t>
            </a:r>
          </a:p>
          <a:p>
            <a:pPr marL="360363" lvl="1" indent="-179388">
              <a:spcAft>
                <a:spcPts val="500"/>
              </a:spcAft>
              <a:buClr>
                <a:srgbClr val="4D7C8B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50412B"/>
                </a:solidFill>
              </a:rPr>
              <a:t>преследование</a:t>
            </a:r>
            <a:r>
              <a:rPr lang="en-US" sz="1700" dirty="0">
                <a:solidFill>
                  <a:srgbClr val="50412B"/>
                </a:solidFill>
              </a:rPr>
              <a:t>, </a:t>
            </a:r>
            <a:r>
              <a:rPr lang="ru-RU" sz="1700" dirty="0">
                <a:solidFill>
                  <a:srgbClr val="50412B"/>
                </a:solidFill>
              </a:rPr>
              <a:t>то есть «предупредительные выстрелы», которые не вредят жертве постоянно, но явно сигнализируют о враждебном отношении патрона</a:t>
            </a:r>
            <a:r>
              <a:rPr lang="en-US" sz="1700" dirty="0">
                <a:solidFill>
                  <a:srgbClr val="50412B"/>
                </a:solidFill>
              </a:rPr>
              <a:t>;</a:t>
            </a:r>
          </a:p>
          <a:p>
            <a:pPr marL="360363" lvl="1" indent="-179388">
              <a:spcAft>
                <a:spcPts val="500"/>
              </a:spcAft>
              <a:buClr>
                <a:srgbClr val="4D7C8B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50412B"/>
                </a:solidFill>
              </a:rPr>
              <a:t>атака</a:t>
            </a:r>
            <a:r>
              <a:rPr lang="en-US" sz="1700" dirty="0">
                <a:solidFill>
                  <a:srgbClr val="50412B"/>
                </a:solidFill>
              </a:rPr>
              <a:t>, </a:t>
            </a:r>
            <a:r>
              <a:rPr lang="ru-RU" sz="1700" dirty="0">
                <a:solidFill>
                  <a:srgbClr val="50412B"/>
                </a:solidFill>
              </a:rPr>
              <a:t>то есть полномасштабное применение как законных, так и незаконных средств, потенциально ведущих к потере имущества, свободы или жизни</a:t>
            </a:r>
            <a:r>
              <a:rPr lang="hu-HU" sz="1700" dirty="0">
                <a:solidFill>
                  <a:srgbClr val="50412B"/>
                </a:solidFill>
              </a:rPr>
              <a:t>.</a:t>
            </a:r>
          </a:p>
        </p:txBody>
      </p:sp>
      <p:sp>
        <p:nvSpPr>
          <p:cNvPr id="6" name="Szövegdoboz 3"/>
          <p:cNvSpPr txBox="1"/>
          <p:nvPr/>
        </p:nvSpPr>
        <p:spPr>
          <a:xfrm>
            <a:off x="0" y="1639778"/>
            <a:ext cx="4464050" cy="342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ru-RU" sz="1700" b="1" dirty="0">
                <a:solidFill>
                  <a:srgbClr val="50412B"/>
                </a:solidFill>
              </a:rPr>
              <a:t>Предоставление защиты</a:t>
            </a:r>
            <a:r>
              <a:rPr lang="hu-HU" sz="1700" b="1" dirty="0">
                <a:solidFill>
                  <a:srgbClr val="50412B"/>
                </a:solidFill>
              </a:rPr>
              <a:t>:</a:t>
            </a:r>
          </a:p>
          <a:p>
            <a:pPr marL="360363" lvl="1" indent="-179388">
              <a:spcAft>
                <a:spcPts val="500"/>
              </a:spcAft>
              <a:buClr>
                <a:srgbClr val="4D7C8B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50412B"/>
                </a:solidFill>
              </a:rPr>
              <a:t>защита, </a:t>
            </a:r>
            <a:r>
              <a:rPr lang="ru-RU" sz="1700" dirty="0">
                <a:solidFill>
                  <a:srgbClr val="50412B"/>
                </a:solidFill>
              </a:rPr>
              <a:t>то есть крыша, или устранение формальных препятствий для осуществления неформальных практик</a:t>
            </a:r>
            <a:r>
              <a:rPr lang="en-US" sz="1700" dirty="0">
                <a:solidFill>
                  <a:srgbClr val="50412B"/>
                </a:solidFill>
              </a:rPr>
              <a:t>;</a:t>
            </a:r>
          </a:p>
          <a:p>
            <a:pPr marL="360363" lvl="1" indent="-179388">
              <a:spcAft>
                <a:spcPts val="500"/>
              </a:spcAft>
              <a:buClr>
                <a:srgbClr val="4D7C8B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50412B"/>
                </a:solidFill>
              </a:rPr>
              <a:t>предпочтение</a:t>
            </a:r>
            <a:r>
              <a:rPr lang="en-US" sz="1700" dirty="0">
                <a:solidFill>
                  <a:srgbClr val="50412B"/>
                </a:solidFill>
              </a:rPr>
              <a:t>, </a:t>
            </a:r>
            <a:r>
              <a:rPr lang="ru-RU" sz="1700" dirty="0">
                <a:solidFill>
                  <a:srgbClr val="50412B"/>
                </a:solidFill>
              </a:rPr>
              <a:t>то есть предоставление неравных возможностей членам приемной политической семьи по сравнению со сторонними лицами</a:t>
            </a:r>
            <a:r>
              <a:rPr lang="en-US" sz="1700" dirty="0">
                <a:solidFill>
                  <a:srgbClr val="50412B"/>
                </a:solidFill>
              </a:rPr>
              <a:t>;</a:t>
            </a:r>
          </a:p>
          <a:p>
            <a:pPr marL="360363" lvl="1" indent="-179388">
              <a:spcAft>
                <a:spcPts val="500"/>
              </a:spcAft>
              <a:buClr>
                <a:srgbClr val="4D7C8B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50412B"/>
                </a:solidFill>
              </a:rPr>
              <a:t>продвижение</a:t>
            </a:r>
            <a:r>
              <a:rPr lang="en-US" sz="1700" dirty="0">
                <a:solidFill>
                  <a:srgbClr val="50412B"/>
                </a:solidFill>
              </a:rPr>
              <a:t>, </a:t>
            </a:r>
            <a:r>
              <a:rPr lang="ru-RU" sz="1700" dirty="0">
                <a:solidFill>
                  <a:srgbClr val="50412B"/>
                </a:solidFill>
              </a:rPr>
              <a:t>то есть активное содействие членам приемной семьи в накоплении состояния через использование государственных средств</a:t>
            </a:r>
            <a:r>
              <a:rPr lang="en-US" sz="1700" dirty="0">
                <a:solidFill>
                  <a:srgbClr val="50412B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9033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49" y="0"/>
            <a:ext cx="8928100" cy="1203598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Оппозиционные партии с различными формальными и фактическими статусами в патрональных автократиях</a:t>
            </a:r>
            <a:endParaRPr lang="hu-HU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885624"/>
              </p:ext>
            </p:extLst>
          </p:nvPr>
        </p:nvGraphicFramePr>
        <p:xfrm>
          <a:off x="118580" y="1059582"/>
          <a:ext cx="8928099" cy="40750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8211">
                  <a:extLst>
                    <a:ext uri="{9D8B030D-6E8A-4147-A177-3AD203B41FA5}">
                      <a16:colId xmlns:a16="http://schemas.microsoft.com/office/drawing/2014/main" val="901057764"/>
                    </a:ext>
                  </a:extLst>
                </a:gridCol>
                <a:gridCol w="1926395">
                  <a:extLst>
                    <a:ext uri="{9D8B030D-6E8A-4147-A177-3AD203B41FA5}">
                      <a16:colId xmlns:a16="http://schemas.microsoft.com/office/drawing/2014/main" val="719321808"/>
                    </a:ext>
                  </a:extLst>
                </a:gridCol>
                <a:gridCol w="2693030">
                  <a:extLst>
                    <a:ext uri="{9D8B030D-6E8A-4147-A177-3AD203B41FA5}">
                      <a16:colId xmlns:a16="http://schemas.microsoft.com/office/drawing/2014/main" val="738946669"/>
                    </a:ext>
                  </a:extLst>
                </a:gridCol>
                <a:gridCol w="2530463">
                  <a:extLst>
                    <a:ext uri="{9D8B030D-6E8A-4147-A177-3AD203B41FA5}">
                      <a16:colId xmlns:a16="http://schemas.microsoft.com/office/drawing/2014/main" val="2849914859"/>
                    </a:ext>
                  </a:extLst>
                </a:gridCol>
              </a:tblGrid>
              <a:tr h="425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800" b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D7C8B"/>
                          </a:solidFill>
                          <a:effectLst/>
                        </a:rPr>
                        <a:t>Формальный статус</a:t>
                      </a:r>
                      <a:endParaRPr lang="hu-HU" sz="1800" b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D7C8B"/>
                          </a:solidFill>
                          <a:effectLst/>
                        </a:rPr>
                        <a:t>Фактический статус</a:t>
                      </a:r>
                      <a:endParaRPr lang="hu-HU" sz="1800" b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D7C8B"/>
                          </a:solidFill>
                          <a:effectLst/>
                        </a:rPr>
                        <a:t>Функция</a:t>
                      </a:r>
                      <a:endParaRPr lang="hu-HU" sz="1800" b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110091"/>
                  </a:ext>
                </a:extLst>
              </a:tr>
              <a:tr h="6205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Маргинализированная</a:t>
                      </a:r>
                      <a:r>
                        <a:rPr lang="en-US" sz="14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партия</a:t>
                      </a:r>
                      <a:endParaRPr lang="en-GB" sz="1400" b="1" kern="1200" dirty="0">
                        <a:solidFill>
                          <a:srgbClr val="4D7C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Оппозиция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Нейтрализованная оппозиция 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(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без шанса на победу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Создание видимости конкуренции (с минимальными возможностями контроля и прибылью)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99686"/>
                  </a:ext>
                </a:extLst>
              </a:tr>
              <a:tr h="6205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Прирученная партия</a:t>
                      </a:r>
                      <a:endParaRPr lang="en-GB" sz="1400" b="1" kern="1200" dirty="0">
                        <a:solidFill>
                          <a:srgbClr val="4D7C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Оппозиция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Нейтрализованная оппозиция 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(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подчиняется верховному патрону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Создание видимости конкуренции 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962815"/>
                  </a:ext>
                </a:extLst>
              </a:tr>
              <a:tr h="6205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Абсорбированная партия</a:t>
                      </a:r>
                      <a:endParaRPr lang="en-GB" sz="1400" b="1" kern="1200" dirty="0">
                        <a:solidFill>
                          <a:srgbClr val="4D7C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Оппозиция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 (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бывший партнер по коалиции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Нейтрализованная оппозиция (выхолощена верховным патроном)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Создание видимости конкуренции 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178066"/>
                  </a:ext>
                </a:extLst>
              </a:tr>
              <a:tr h="62050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Ликвидированная партия</a:t>
                      </a:r>
                      <a:endParaRPr lang="en-GB" sz="1400" b="1" kern="1200" dirty="0">
                        <a:solidFill>
                          <a:srgbClr val="4D7C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Оппозиция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Нейтрализованная оппозиция 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(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ликвидирована верховным патроном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Не существует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36640"/>
                  </a:ext>
                </a:extLst>
              </a:tr>
              <a:tr h="620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B"/>
                          </a:solidFill>
                          <a:effectLst/>
                        </a:rPr>
                        <a:t>Фейковая</a:t>
                      </a:r>
                      <a:r>
                        <a:rPr lang="en-US" sz="1400" b="1" dirty="0">
                          <a:solidFill>
                            <a:srgbClr val="4D7C8B"/>
                          </a:solidFill>
                          <a:effectLst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партия</a:t>
                      </a:r>
                      <a:endParaRPr lang="hu-HU" sz="1800" b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Оппозиция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Виртуальная оппозиция (создана верховным патроном)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Создание видимости конкуренции </a:t>
                      </a:r>
                      <a:r>
                        <a:rPr lang="en-US" sz="1200" b="1" dirty="0">
                          <a:solidFill>
                            <a:srgbClr val="50412B"/>
                          </a:solidFill>
                          <a:effectLst/>
                        </a:rPr>
                        <a:t>/ </a:t>
                      </a:r>
                      <a:r>
                        <a:rPr lang="ru-RU" sz="1200" b="1" dirty="0">
                          <a:solidFill>
                            <a:srgbClr val="50412B"/>
                          </a:solidFill>
                          <a:effectLst/>
                        </a:rPr>
                        <a:t>препятствование деятельности настоящей оппозиции 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00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246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726" y="-20538"/>
            <a:ext cx="8928548" cy="752822"/>
          </a:xfrm>
        </p:spPr>
        <p:txBody>
          <a:bodyPr>
            <a:normAutofit/>
          </a:bodyPr>
          <a:lstStyle/>
          <a:p>
            <a:r>
              <a:rPr lang="ru-RU" sz="21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Государство и церковь</a:t>
            </a:r>
            <a:br>
              <a:rPr lang="ru-RU" sz="21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1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трех режимах полярного типа</a:t>
            </a:r>
            <a:endParaRPr lang="hu-HU" sz="21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249980"/>
              </p:ext>
            </p:extLst>
          </p:nvPr>
        </p:nvGraphicFramePr>
        <p:xfrm>
          <a:off x="0" y="732284"/>
          <a:ext cx="9108504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0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4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77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9238">
                <a:tc>
                  <a:txBody>
                    <a:bodyPr/>
                    <a:lstStyle/>
                    <a:p>
                      <a:r>
                        <a:rPr lang="ru-RU" sz="1500" b="1" i="1" dirty="0">
                          <a:solidFill>
                            <a:srgbClr val="4D7C8B"/>
                          </a:solidFill>
                        </a:rPr>
                        <a:t>Тип взаимодействия государства и церкви</a:t>
                      </a:r>
                      <a:endParaRPr lang="hu-HU" sz="1500" b="1" i="1" dirty="0">
                        <a:solidFill>
                          <a:srgbClr val="4D7C8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1" i="1" kern="1200" dirty="0">
                          <a:solidFill>
                            <a:srgbClr val="4D7C8B"/>
                          </a:solidFill>
                          <a:latin typeface="+mn-lt"/>
                          <a:ea typeface="+mn-ea"/>
                          <a:cs typeface="+mn-cs"/>
                        </a:rPr>
                        <a:t>Полярный тип режима</a:t>
                      </a:r>
                      <a:endParaRPr lang="hu-HU" sz="1500" b="1" i="1" kern="1200" dirty="0">
                        <a:solidFill>
                          <a:srgbClr val="4D7C8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i="1" dirty="0">
                          <a:solidFill>
                            <a:srgbClr val="4D7C8B"/>
                          </a:solidFill>
                        </a:rPr>
                        <a:t>Тип государства и его религиозная политика</a:t>
                      </a:r>
                      <a:endParaRPr lang="hu-HU" sz="1500" b="1" i="1" dirty="0">
                        <a:solidFill>
                          <a:srgbClr val="4D7C8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i="1" dirty="0">
                          <a:solidFill>
                            <a:srgbClr val="4D7C8B"/>
                          </a:solidFill>
                        </a:rPr>
                        <a:t>Тип и функция основной религиозной организации (церкви)</a:t>
                      </a:r>
                      <a:endParaRPr lang="hu-HU" sz="1500" b="1" i="1" dirty="0">
                        <a:solidFill>
                          <a:srgbClr val="4D7C8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i="1" dirty="0">
                          <a:solidFill>
                            <a:srgbClr val="4D7C8B"/>
                          </a:solidFill>
                        </a:rPr>
                        <a:t>Политический статус более мелких религиозных организаций</a:t>
                      </a:r>
                      <a:endParaRPr lang="hu-HU" sz="1500" b="1" i="1" dirty="0">
                        <a:solidFill>
                          <a:srgbClr val="4D7C8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061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Отделена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Либеральная демократия</a:t>
                      </a:r>
                      <a:endParaRPr lang="hu-HU" sz="15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u="sng" kern="1200" dirty="0">
                          <a:solidFill>
                            <a:srgbClr val="8D503B"/>
                          </a:solidFill>
                          <a:latin typeface="+mn-lt"/>
                          <a:ea typeface="+mn-ea"/>
                          <a:cs typeface="+mn-cs"/>
                        </a:rPr>
                        <a:t>Секулярное государство</a:t>
                      </a:r>
                      <a:r>
                        <a:rPr lang="en-US" sz="1500" b="1" kern="1200" dirty="0">
                          <a:solidFill>
                            <a:srgbClr val="8D503B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500" b="1" kern="1200" dirty="0">
                          <a:solidFill>
                            <a:srgbClr val="8D503B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kern="1200" baseline="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обеспечивает</a:t>
                      </a:r>
                      <a:r>
                        <a:rPr lang="en-US" sz="1500" b="1" kern="1200" baseline="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kern="1200" baseline="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нейтральную основу для сосуществования религий</a:t>
                      </a:r>
                      <a:endParaRPr lang="hu-HU" sz="15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u="sng" dirty="0">
                          <a:solidFill>
                            <a:srgbClr val="8D503B"/>
                          </a:solidFill>
                        </a:rPr>
                        <a:t>Независимая церковь</a:t>
                      </a:r>
                      <a:r>
                        <a:rPr lang="en-US" sz="1500" b="1" dirty="0">
                          <a:solidFill>
                            <a:srgbClr val="8D503B"/>
                          </a:solidFill>
                        </a:rPr>
                        <a:t>: </a:t>
                      </a:r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оказание религиозных услуг верующим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Свободны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061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Слита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Патрональная автократия</a:t>
                      </a:r>
                      <a:endParaRPr lang="hu-HU" sz="15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u="sng" kern="1200" dirty="0">
                          <a:solidFill>
                            <a:srgbClr val="8D503B"/>
                          </a:solidFill>
                          <a:latin typeface="+mn-lt"/>
                          <a:ea typeface="+mn-ea"/>
                          <a:cs typeface="+mn-cs"/>
                        </a:rPr>
                        <a:t>Ханжеское</a:t>
                      </a:r>
                      <a:r>
                        <a:rPr lang="en-US" sz="1500" b="1" u="sng" kern="1200" baseline="0" dirty="0">
                          <a:solidFill>
                            <a:srgbClr val="8D503B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u="sng" kern="1200" dirty="0">
                          <a:solidFill>
                            <a:srgbClr val="8D503B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государство</a:t>
                      </a:r>
                      <a:r>
                        <a:rPr lang="en-US" sz="1500" b="1" kern="1200" baseline="0" dirty="0">
                          <a:solidFill>
                            <a:srgbClr val="8D503B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500" b="1" kern="1200" baseline="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дает привилегии главной церкви в обмен на политическую (моральную) поддержку</a:t>
                      </a:r>
                      <a:endParaRPr lang="hu-HU" sz="15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u="sng" dirty="0" err="1">
                          <a:solidFill>
                            <a:srgbClr val="8D503B"/>
                          </a:solidFill>
                        </a:rPr>
                        <a:t>Клиентарная</a:t>
                      </a:r>
                      <a:r>
                        <a:rPr lang="hu-HU" sz="1500" b="1" u="sng" dirty="0">
                          <a:solidFill>
                            <a:srgbClr val="8D503B"/>
                          </a:solidFill>
                        </a:rPr>
                        <a:t> </a:t>
                      </a:r>
                      <a:r>
                        <a:rPr lang="ru-RU" sz="1500" b="1" u="sng" dirty="0">
                          <a:solidFill>
                            <a:srgbClr val="8D503B"/>
                          </a:solidFill>
                        </a:rPr>
                        <a:t>церковь</a:t>
                      </a:r>
                      <a:r>
                        <a:rPr lang="en-US" sz="1500" b="1" baseline="0" dirty="0">
                          <a:solidFill>
                            <a:srgbClr val="8D503B"/>
                          </a:solidFill>
                        </a:rPr>
                        <a:t>: </a:t>
                      </a:r>
                      <a:r>
                        <a:rPr lang="ru-RU" sz="1500" b="1" baseline="0" dirty="0">
                          <a:solidFill>
                            <a:srgbClr val="50412B"/>
                          </a:solidFill>
                        </a:rPr>
                        <a:t>агитация за правящую элиту и идеологическое (религиозное) оправдание ее действий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Частично свободны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929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Управляется государством</a:t>
                      </a:r>
                      <a:r>
                        <a:rPr lang="en-US" sz="1500" b="1" dirty="0">
                          <a:solidFill>
                            <a:srgbClr val="50412B"/>
                          </a:solidFill>
                        </a:rPr>
                        <a:t> (</a:t>
                      </a:r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запрещена</a:t>
                      </a:r>
                      <a:r>
                        <a:rPr lang="en-US" sz="1500" b="1" dirty="0">
                          <a:solidFill>
                            <a:srgbClr val="50412B"/>
                          </a:solidFill>
                        </a:rPr>
                        <a:t>)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kern="120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Коммунистическая диктатура</a:t>
                      </a:r>
                      <a:endParaRPr lang="hu-HU" sz="15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u="sng" kern="1200" dirty="0">
                          <a:solidFill>
                            <a:srgbClr val="8D503B"/>
                          </a:solidFill>
                          <a:latin typeface="+mn-lt"/>
                          <a:ea typeface="+mn-ea"/>
                          <a:cs typeface="+mn-cs"/>
                        </a:rPr>
                        <a:t>Антирелигиозное</a:t>
                      </a:r>
                      <a:r>
                        <a:rPr lang="en-US" sz="1500" b="1" u="sng" kern="1200" dirty="0">
                          <a:solidFill>
                            <a:srgbClr val="8D503B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u="sng" kern="1200" dirty="0">
                          <a:solidFill>
                            <a:srgbClr val="8D503B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государство</a:t>
                      </a:r>
                      <a:r>
                        <a:rPr lang="en-US" sz="1500" b="1" kern="1200" dirty="0">
                          <a:solidFill>
                            <a:srgbClr val="8D503B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500" b="1" kern="1200" baseline="0" dirty="0">
                          <a:solidFill>
                            <a:srgbClr val="8D503B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1" kern="1200" baseline="0" dirty="0">
                          <a:solidFill>
                            <a:srgbClr val="50412B"/>
                          </a:solidFill>
                          <a:latin typeface="+mn-lt"/>
                          <a:ea typeface="+mn-ea"/>
                          <a:cs typeface="+mn-cs"/>
                        </a:rPr>
                        <a:t>преследует церкви и др. религиозные организации</a:t>
                      </a:r>
                      <a:endParaRPr lang="hu-HU" sz="1500" b="1" kern="1200" dirty="0">
                        <a:solidFill>
                          <a:srgbClr val="50412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u="sng" dirty="0">
                          <a:solidFill>
                            <a:srgbClr val="8D503B"/>
                          </a:solidFill>
                        </a:rPr>
                        <a:t>Репрессированная </a:t>
                      </a:r>
                      <a:r>
                        <a:rPr lang="en-US" sz="1500" b="1" u="sng" dirty="0">
                          <a:solidFill>
                            <a:srgbClr val="8D503B"/>
                          </a:solidFill>
                        </a:rPr>
                        <a:t> </a:t>
                      </a:r>
                      <a:r>
                        <a:rPr lang="ru-RU" sz="1500" b="1" u="sng" dirty="0">
                          <a:solidFill>
                            <a:srgbClr val="8D503B"/>
                          </a:solidFill>
                        </a:rPr>
                        <a:t>церковь</a:t>
                      </a:r>
                      <a:r>
                        <a:rPr lang="en-US" sz="1500" b="1" dirty="0">
                          <a:solidFill>
                            <a:srgbClr val="8D503B"/>
                          </a:solidFill>
                        </a:rPr>
                        <a:t>:</a:t>
                      </a:r>
                      <a:r>
                        <a:rPr lang="en-US" sz="1500" b="1" baseline="0" dirty="0">
                          <a:solidFill>
                            <a:srgbClr val="8D503B"/>
                          </a:solidFill>
                        </a:rPr>
                        <a:t> </a:t>
                      </a:r>
                      <a:r>
                        <a:rPr lang="ru-RU" sz="1500" b="1" baseline="0" dirty="0">
                          <a:solidFill>
                            <a:srgbClr val="50412B"/>
                          </a:solidFill>
                        </a:rPr>
                        <a:t>лишена открытых (законных) общественных функций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rgbClr val="50412B"/>
                          </a:solidFill>
                        </a:rPr>
                        <a:t>Не свободны</a:t>
                      </a:r>
                      <a:endParaRPr lang="hu-HU" sz="1500" b="1" dirty="0">
                        <a:solidFill>
                          <a:srgbClr val="50412B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702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49" y="0"/>
            <a:ext cx="8928547" cy="915988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Аннексия элит правящей политической элитой </a:t>
            </a:r>
            <a:br>
              <a:rPr lang="ru-R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шести режимах идеального типа</a:t>
            </a: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819749"/>
              </p:ext>
            </p:extLst>
          </p:nvPr>
        </p:nvGraphicFramePr>
        <p:xfrm>
          <a:off x="0" y="824769"/>
          <a:ext cx="9144000" cy="43187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7624">
                  <a:extLst>
                    <a:ext uri="{9D8B030D-6E8A-4147-A177-3AD203B41FA5}">
                      <a16:colId xmlns:a16="http://schemas.microsoft.com/office/drawing/2014/main" val="282217478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791415059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51831342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07167717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30860835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436606604"/>
                    </a:ext>
                  </a:extLst>
                </a:gridCol>
                <a:gridCol w="971600">
                  <a:extLst>
                    <a:ext uri="{9D8B030D-6E8A-4147-A177-3AD203B41FA5}">
                      <a16:colId xmlns:a16="http://schemas.microsoft.com/office/drawing/2014/main" val="2614134199"/>
                    </a:ext>
                  </a:extLst>
                </a:gridCol>
              </a:tblGrid>
              <a:tr h="4776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hu-HU" sz="16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311" marR="88311" marT="44155" marB="44155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Экономическая элита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Медийная элита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Культурная элита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Административная элита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Правоохранительная элита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Политическая элита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оппозиция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047021"/>
                  </a:ext>
                </a:extLst>
              </a:tr>
              <a:tr h="489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Либеральная демократия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035514"/>
                  </a:ext>
                </a:extLst>
              </a:tr>
              <a:tr h="489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Коммунистическая диктатура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Полная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Полная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Полная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Полная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Полная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применимо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209187"/>
                  </a:ext>
                </a:extLst>
              </a:tr>
              <a:tr h="489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Патрональная автократия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Частичная</a:t>
                      </a:r>
                      <a:r>
                        <a:rPr lang="en-US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слияние</a:t>
                      </a:r>
                      <a:r>
                        <a:rPr lang="en-US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2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Частичная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Частичная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Полная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Полная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Частичная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слияние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708307"/>
                  </a:ext>
                </a:extLst>
              </a:tr>
              <a:tr h="610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Консервативная автократия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Частичная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только государство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Частичная</a:t>
                      </a:r>
                      <a:r>
                        <a:rPr lang="en-US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только государство</a:t>
                      </a:r>
                      <a:r>
                        <a:rPr lang="en-US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2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lang="en-GB" sz="12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Полная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Полная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980236"/>
                  </a:ext>
                </a:extLst>
              </a:tr>
              <a:tr h="696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Диктатура с использованием рынка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Частичная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Частичная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Частичная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Полная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Полная</a:t>
                      </a:r>
                      <a:endParaRPr lang="en-GB" sz="12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применимо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601491"/>
                  </a:ext>
                </a:extLst>
              </a:tr>
              <a:tr h="780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Патрональная демократия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Частичная (слияние; делится между пирамидами)</a:t>
                      </a:r>
                      <a:endParaRPr lang="en-GB" sz="12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Частичная</a:t>
                      </a:r>
                      <a:r>
                        <a:rPr lang="en-US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делится между пирамидами</a:t>
                      </a:r>
                      <a:r>
                        <a:rPr lang="en-US" sz="1200" b="1" kern="120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200" b="1" kern="120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Частичная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делится между пирамидами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Частичная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делится между пирамидами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Частичная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делится между пирамидами</a:t>
                      </a:r>
                      <a:r>
                        <a:rPr lang="en-US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Отсутствует</a:t>
                      </a:r>
                      <a:endParaRPr lang="en-GB" sz="12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924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006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49" y="75347"/>
            <a:ext cx="8928100" cy="1276349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Правящие элиты в либеральных демократиях:</a:t>
            </a:r>
            <a:br>
              <a:rPr lang="en-US" sz="2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автономные элиты</a:t>
            </a:r>
            <a:endParaRPr lang="hu-HU" sz="2200" dirty="0">
              <a:solidFill>
                <a:srgbClr val="8B52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zövegdoboz 35"/>
          <p:cNvSpPr txBox="1">
            <a:spLocks noChangeArrowheads="1"/>
          </p:cNvSpPr>
          <p:nvPr/>
        </p:nvSpPr>
        <p:spPr bwMode="auto">
          <a:xfrm>
            <a:off x="323529" y="1502306"/>
            <a:ext cx="8208912" cy="418861"/>
          </a:xfrm>
          <a:prstGeom prst="roundRect">
            <a:avLst/>
          </a:prstGeom>
          <a:solidFill>
            <a:srgbClr val="B3AA9D">
              <a:alpha val="50000"/>
            </a:srgbClr>
          </a:solidFill>
          <a:ln>
            <a:noFill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400" b="1" u="sng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Условные обозначения</a:t>
            </a:r>
            <a:r>
              <a:rPr lang="en-US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: </a:t>
            </a:r>
            <a:r>
              <a:rPr lang="ru-R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Каждый треугольник обозначает элиту, а их вершины — верхушки элит</a:t>
            </a:r>
            <a:r>
              <a:rPr lang="en-US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.</a:t>
            </a:r>
            <a:endParaRPr lang="hu-HU" sz="1400" b="1" dirty="0">
              <a:solidFill>
                <a:srgbClr val="50412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6367210" y="2222386"/>
            <a:ext cx="1193799" cy="1861532"/>
          </a:xfrm>
          <a:prstGeom prst="triangle">
            <a:avLst>
              <a:gd name="adj" fmla="val 50000"/>
            </a:avLst>
          </a:prstGeom>
          <a:solidFill>
            <a:srgbClr val="4D7C84">
              <a:alpha val="50000"/>
            </a:srgbClr>
          </a:solidFill>
          <a:ln w="31750">
            <a:solidFill>
              <a:srgbClr val="4D7C84"/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Админ</a:t>
            </a:r>
            <a:r>
              <a:rPr lang="hu-H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.</a:t>
            </a:r>
            <a:endParaRPr lang="hu-HU" sz="2000" dirty="0">
              <a:solidFill>
                <a:srgbClr val="50412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7563262" y="2222386"/>
            <a:ext cx="1193799" cy="1861532"/>
          </a:xfrm>
          <a:prstGeom prst="triangle">
            <a:avLst>
              <a:gd name="adj" fmla="val 50000"/>
            </a:avLst>
          </a:prstGeom>
          <a:solidFill>
            <a:srgbClr val="4D7C84">
              <a:alpha val="50000"/>
            </a:srgbClr>
          </a:solidFill>
          <a:ln w="31750">
            <a:solidFill>
              <a:srgbClr val="4D7C84"/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Правоприм</a:t>
            </a:r>
            <a:r>
              <a:rPr lang="hu-H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.</a:t>
            </a:r>
            <a:endParaRPr lang="hu-HU" sz="2000" dirty="0">
              <a:solidFill>
                <a:srgbClr val="50412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Háromszög 11"/>
          <p:cNvSpPr>
            <a:spLocks noChangeArrowheads="1"/>
          </p:cNvSpPr>
          <p:nvPr/>
        </p:nvSpPr>
        <p:spPr bwMode="auto">
          <a:xfrm>
            <a:off x="2779045" y="2222386"/>
            <a:ext cx="1193799" cy="1861532"/>
          </a:xfrm>
          <a:prstGeom prst="triangle">
            <a:avLst>
              <a:gd name="adj" fmla="val 50000"/>
            </a:avLst>
          </a:prstGeom>
          <a:solidFill>
            <a:srgbClr val="4D7C84">
              <a:alpha val="50000"/>
            </a:srgbClr>
          </a:solidFill>
          <a:ln w="31750">
            <a:solidFill>
              <a:srgbClr val="4D7C84"/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Экон</a:t>
            </a:r>
            <a:r>
              <a:rPr lang="en-US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.</a:t>
            </a:r>
            <a:endParaRPr lang="hu-HU" sz="2000" dirty="0">
              <a:solidFill>
                <a:srgbClr val="50412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3975100" y="2222386"/>
            <a:ext cx="1193799" cy="1861532"/>
          </a:xfrm>
          <a:prstGeom prst="triangle">
            <a:avLst>
              <a:gd name="adj" fmla="val 50000"/>
            </a:avLst>
          </a:prstGeom>
          <a:solidFill>
            <a:srgbClr val="4D7C84">
              <a:alpha val="50000"/>
            </a:srgbClr>
          </a:solidFill>
          <a:ln w="31750">
            <a:solidFill>
              <a:srgbClr val="4D7C84"/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50412C"/>
                </a:solidFill>
                <a:latin typeface="Calibri"/>
                <a:ea typeface="Calibri"/>
                <a:cs typeface="Times New Roman"/>
              </a:rPr>
              <a:t>СМИ</a:t>
            </a:r>
            <a:endParaRPr lang="hu-HU" sz="2000" dirty="0">
              <a:solidFill>
                <a:srgbClr val="50412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Háromszög 13"/>
          <p:cNvSpPr>
            <a:spLocks noChangeArrowheads="1"/>
          </p:cNvSpPr>
          <p:nvPr/>
        </p:nvSpPr>
        <p:spPr bwMode="auto">
          <a:xfrm>
            <a:off x="5171155" y="2222386"/>
            <a:ext cx="1193799" cy="1861532"/>
          </a:xfrm>
          <a:prstGeom prst="triangle">
            <a:avLst>
              <a:gd name="adj" fmla="val 50000"/>
            </a:avLst>
          </a:prstGeom>
          <a:solidFill>
            <a:srgbClr val="4D7C84">
              <a:alpha val="50000"/>
            </a:srgbClr>
          </a:solidFill>
          <a:ln w="31750">
            <a:solidFill>
              <a:srgbClr val="4D7C84"/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Культ</a:t>
            </a:r>
            <a:r>
              <a:rPr lang="en-US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.</a:t>
            </a:r>
            <a:endParaRPr lang="hu-HU" sz="2000" dirty="0">
              <a:solidFill>
                <a:srgbClr val="50412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386935" y="2222386"/>
            <a:ext cx="1193799" cy="1861532"/>
          </a:xfrm>
          <a:prstGeom prst="triangle">
            <a:avLst>
              <a:gd name="adj" fmla="val 50000"/>
            </a:avLst>
          </a:prstGeom>
          <a:solidFill>
            <a:srgbClr val="4D7C84">
              <a:alpha val="50000"/>
            </a:srgbClr>
          </a:solidFill>
          <a:ln w="31750">
            <a:solidFill>
              <a:srgbClr val="4D7C84"/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Полит</a:t>
            </a:r>
            <a:r>
              <a:rPr lang="en-US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. (</a:t>
            </a:r>
            <a:r>
              <a:rPr lang="ru-R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прав.</a:t>
            </a:r>
            <a:r>
              <a:rPr lang="en-US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)</a:t>
            </a:r>
            <a:endParaRPr lang="hu-HU" sz="2000" dirty="0">
              <a:solidFill>
                <a:srgbClr val="50412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AutoShape 130"/>
          <p:cNvSpPr>
            <a:spLocks noChangeArrowheads="1"/>
          </p:cNvSpPr>
          <p:nvPr/>
        </p:nvSpPr>
        <p:spPr bwMode="auto">
          <a:xfrm>
            <a:off x="1582990" y="2222386"/>
            <a:ext cx="1193799" cy="1861532"/>
          </a:xfrm>
          <a:prstGeom prst="triangle">
            <a:avLst>
              <a:gd name="adj" fmla="val 50000"/>
            </a:avLst>
          </a:prstGeom>
          <a:solidFill>
            <a:srgbClr val="4D7C84">
              <a:alpha val="50000"/>
            </a:srgbClr>
          </a:solidFill>
          <a:ln w="31750">
            <a:solidFill>
              <a:srgbClr val="4D7C84"/>
            </a:solidFill>
            <a:miter lim="800000"/>
            <a:headEnd/>
            <a:tailEnd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Полит</a:t>
            </a:r>
            <a:r>
              <a:rPr lang="en-US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. (</a:t>
            </a:r>
            <a:r>
              <a:rPr lang="ru-RU" sz="14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опп</a:t>
            </a:r>
            <a:r>
              <a:rPr lang="en-US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.)</a:t>
            </a:r>
            <a:endParaRPr lang="hu-HU" sz="2000" dirty="0">
              <a:solidFill>
                <a:srgbClr val="50412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1633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627534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Элиты и п</a:t>
            </a:r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олитические акторы </a:t>
            </a:r>
            <a:r>
              <a:rPr lang="en-US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(1)</a:t>
            </a:r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 </a:t>
            </a:r>
            <a:r>
              <a:rPr lang="ru-RU" sz="2200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трех режимах полярного типа</a:t>
            </a:r>
            <a:endParaRPr lang="en-US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208462"/>
              </p:ext>
            </p:extLst>
          </p:nvPr>
        </p:nvGraphicFramePr>
        <p:xfrm>
          <a:off x="35496" y="813592"/>
          <a:ext cx="9073009" cy="430668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40770">
                  <a:extLst>
                    <a:ext uri="{9D8B030D-6E8A-4147-A177-3AD203B41FA5}">
                      <a16:colId xmlns:a16="http://schemas.microsoft.com/office/drawing/2014/main" val="3691086866"/>
                    </a:ext>
                  </a:extLst>
                </a:gridCol>
                <a:gridCol w="2340253">
                  <a:extLst>
                    <a:ext uri="{9D8B030D-6E8A-4147-A177-3AD203B41FA5}">
                      <a16:colId xmlns:a16="http://schemas.microsoft.com/office/drawing/2014/main" val="2798289139"/>
                    </a:ext>
                  </a:extLst>
                </a:gridCol>
                <a:gridCol w="2632785">
                  <a:extLst>
                    <a:ext uri="{9D8B030D-6E8A-4147-A177-3AD203B41FA5}">
                      <a16:colId xmlns:a16="http://schemas.microsoft.com/office/drawing/2014/main" val="3900325850"/>
                    </a:ext>
                  </a:extLst>
                </a:gridCol>
                <a:gridCol w="2559201">
                  <a:extLst>
                    <a:ext uri="{9D8B030D-6E8A-4147-A177-3AD203B41FA5}">
                      <a16:colId xmlns:a16="http://schemas.microsoft.com/office/drawing/2014/main" val="168663762"/>
                    </a:ext>
                  </a:extLst>
                </a:gridCol>
              </a:tblGrid>
              <a:tr h="540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  <a:endParaRPr lang="hu-HU" sz="1400" b="1" i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B"/>
                          </a:solidFill>
                          <a:effectLst/>
                        </a:rPr>
                        <a:t>Либеральная демократия</a:t>
                      </a:r>
                      <a:endParaRPr lang="hu-HU" sz="1400" b="1" i="0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B"/>
                          </a:solidFill>
                          <a:effectLst/>
                        </a:rPr>
                        <a:t>Патрональная автократия</a:t>
                      </a:r>
                      <a:endParaRPr lang="hu-HU" sz="1400" b="1" i="0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D7C8B"/>
                          </a:solidFill>
                          <a:effectLst/>
                        </a:rPr>
                        <a:t>Коммунистическая диктатура</a:t>
                      </a:r>
                      <a:endParaRPr lang="hu-HU" sz="1400" b="1" i="0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198281"/>
                  </a:ext>
                </a:extLst>
              </a:tr>
              <a:tr h="709493">
                <a:tc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B"/>
                          </a:solidFill>
                          <a:effectLst/>
                        </a:rPr>
                        <a:t>СФЕРЫ СОЦИАЛЬНОГО ДЕЙСТВИЯ</a:t>
                      </a:r>
                      <a:endParaRPr lang="hu-HU" sz="1200" b="1" i="0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разделенные сферы социального действия</a:t>
                      </a:r>
                      <a:endParaRPr lang="hu-HU" sz="1300" b="1" i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смешанные сферы социального действия</a:t>
                      </a:r>
                      <a:endParaRPr lang="hu-HU" sz="1300" b="1" i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слитые сферы социального действия</a:t>
                      </a:r>
                      <a:endParaRPr lang="hu-HU" sz="1300" b="1" i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249309"/>
                  </a:ext>
                </a:extLst>
              </a:tr>
              <a:tr h="298066">
                <a:tc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B"/>
                          </a:solidFill>
                          <a:effectLst/>
                        </a:rPr>
                        <a:t>ПРАВЯЩАЯ ЭЛИТА</a:t>
                      </a:r>
                      <a:endParaRPr lang="hu-HU" sz="1200" b="1" i="0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правящая политическая элита</a:t>
                      </a:r>
                      <a:endParaRPr lang="hu-HU" sz="1300" b="1" i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приемная политическая семья</a:t>
                      </a:r>
                      <a:endParaRPr lang="hu-HU" sz="1300" b="1" i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номенклатура</a:t>
                      </a:r>
                      <a:endParaRPr lang="hu-HU" sz="1300" b="1" i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44131"/>
                  </a:ext>
                </a:extLst>
              </a:tr>
              <a:tr h="298066">
                <a:tc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B"/>
                          </a:solidFill>
                          <a:effectLst/>
                        </a:rPr>
                        <a:t>СТАТУС ЭЛИТЫ</a:t>
                      </a:r>
                      <a:endParaRPr lang="hu-HU" sz="1200" b="1" i="0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автономные элиты</a:t>
                      </a:r>
                      <a:endParaRPr lang="hu-HU" sz="1300" b="1" i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solidFill>
                            <a:srgbClr val="50412B"/>
                          </a:solidFill>
                          <a:effectLst/>
                        </a:rPr>
                        <a:t>патронализированные</a:t>
                      </a: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 элиты</a:t>
                      </a:r>
                      <a:endParaRPr lang="hu-HU" sz="1300" b="1" i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инкорпорированные элиты</a:t>
                      </a:r>
                      <a:endParaRPr lang="hu-HU" sz="1300" b="1" i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585538"/>
                  </a:ext>
                </a:extLst>
              </a:tr>
              <a:tr h="913527">
                <a:tc rowSpan="5"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B"/>
                          </a:solidFill>
                          <a:effectLst/>
                        </a:rPr>
                        <a:t>ПОЛИТИЧЕСКИЕ АКТОРЫ</a:t>
                      </a:r>
                      <a:endParaRPr lang="hu-HU" sz="1200" b="1" i="0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премьер-министр/президент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ограниченное правление (в рамках формальных полномочий)</a:t>
                      </a: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верховный патрон</a:t>
                      </a:r>
                      <a:b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</a:b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неограниченное распоряжение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(выходящее за пределы формальных полномочий</a:t>
                      </a: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1300" b="1" i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генеральный секретарь партии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тоталитарное правление (в рамках формальных полномочий)</a:t>
                      </a: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685072"/>
                  </a:ext>
                </a:extLst>
              </a:tr>
              <a:tr h="24961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кабинет </a:t>
                      </a:r>
                      <a:endParaRPr lang="hu-HU" sz="1300" b="1" i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двор патрона</a:t>
                      </a:r>
                      <a:endParaRPr lang="hu-HU" sz="1300" b="1" i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политбюро</a:t>
                      </a:r>
                      <a:endParaRPr lang="hu-HU" sz="1300" b="1" i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071810"/>
                  </a:ext>
                </a:extLst>
              </a:tr>
              <a:tr h="39489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политик</a:t>
                      </a:r>
                      <a:endParaRPr lang="hu-HU" sz="1300" b="1" i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solidFill>
                            <a:srgbClr val="50412B"/>
                          </a:solidFill>
                          <a:effectLst/>
                        </a:rPr>
                        <a:t>полигарх</a:t>
                      </a: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/политическое подставное лицо</a:t>
                      </a:r>
                      <a:endParaRPr lang="hu-HU" sz="1300" b="1" i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партийный функционер высокого уровня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489397"/>
                  </a:ext>
                </a:extLst>
              </a:tr>
              <a:tr h="42141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доверенное лицо</a:t>
                      </a:r>
                      <a:endParaRPr lang="hu-HU" sz="1300" b="1" i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рука патрона / </a:t>
                      </a:r>
                      <a:r>
                        <a:rPr lang="en-US" sz="1300" b="1" dirty="0" err="1">
                          <a:solidFill>
                            <a:srgbClr val="50412B"/>
                          </a:solidFill>
                          <a:effectLst/>
                        </a:rPr>
                        <a:t>смотрящий</a:t>
                      </a:r>
                      <a:endParaRPr lang="hu-HU" sz="1300" b="1" i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партийный функционер среднего/низкого уровня</a:t>
                      </a:r>
                      <a:endParaRPr lang="hu-HU" sz="1300" b="1" i="0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319357"/>
                  </a:ext>
                </a:extLst>
              </a:tr>
              <a:tr h="452879">
                <a:tc vMerge="1"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госслужащий</a:t>
                      </a:r>
                      <a:r>
                        <a:rPr lang="en-US" sz="1300" b="1" dirty="0">
                          <a:solidFill>
                            <a:srgbClr val="50412B"/>
                          </a:solidFill>
                          <a:effectLst/>
                        </a:rPr>
                        <a:t>	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50412B"/>
                          </a:solidFill>
                          <a:effectLst/>
                        </a:rPr>
                        <a:t>патрональный служащий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solidFill>
                            <a:srgbClr val="50412B"/>
                          </a:solidFill>
                          <a:effectLst/>
                        </a:rPr>
                        <a:t>aппаратчик</a:t>
                      </a:r>
                      <a:endParaRPr lang="hu-HU" sz="13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824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023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928100" cy="915988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Правящие элиты в коммунистических диктатурах</a:t>
            </a:r>
            <a:r>
              <a:rPr lang="hu-HU" sz="2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br>
              <a:rPr lang="en-GB" sz="2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номенклатура</a:t>
            </a:r>
            <a:endParaRPr lang="hu-HU" sz="2200" dirty="0">
              <a:solidFill>
                <a:srgbClr val="8B52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" name="Group 134"/>
          <p:cNvGrpSpPr>
            <a:grpSpLocks/>
          </p:cNvGrpSpPr>
          <p:nvPr/>
        </p:nvGrpSpPr>
        <p:grpSpPr bwMode="auto">
          <a:xfrm>
            <a:off x="2164272" y="1131590"/>
            <a:ext cx="4815456" cy="3726043"/>
            <a:chOff x="2664" y="7008"/>
            <a:chExt cx="5646" cy="4728"/>
          </a:xfrm>
        </p:grpSpPr>
        <p:sp>
          <p:nvSpPr>
            <p:cNvPr id="8" name="AutoShape 36"/>
            <p:cNvSpPr>
              <a:spLocks noChangeArrowheads="1"/>
            </p:cNvSpPr>
            <p:nvPr/>
          </p:nvSpPr>
          <p:spPr bwMode="auto">
            <a:xfrm>
              <a:off x="2664" y="7008"/>
              <a:ext cx="5646" cy="4728"/>
            </a:xfrm>
            <a:prstGeom prst="triangle">
              <a:avLst>
                <a:gd name="adj" fmla="val 50000"/>
              </a:avLst>
            </a:prstGeom>
            <a:solidFill>
              <a:srgbClr val="4D7C84">
                <a:alpha val="20000"/>
              </a:srgbClr>
            </a:solidFill>
            <a:ln w="25400">
              <a:solidFill>
                <a:srgbClr val="4D7C84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hu-HU" sz="1200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Háromszög 8"/>
            <p:cNvSpPr>
              <a:spLocks noChangeArrowheads="1"/>
            </p:cNvSpPr>
            <p:nvPr/>
          </p:nvSpPr>
          <p:spPr bwMode="auto">
            <a:xfrm>
              <a:off x="3207" y="9953"/>
              <a:ext cx="1130" cy="1775"/>
            </a:xfrm>
            <a:prstGeom prst="triangle">
              <a:avLst>
                <a:gd name="adj" fmla="val 50000"/>
              </a:avLst>
            </a:prstGeom>
            <a:solidFill>
              <a:srgbClr val="4D7C84">
                <a:alpha val="30000"/>
              </a:srgbClr>
            </a:solidFill>
            <a:ln w="25400">
              <a:solidFill>
                <a:srgbClr val="4D7C84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rPr>
                <a:t>Админ</a:t>
              </a:r>
              <a:r>
                <a:rPr lang="hu-HU" sz="1400" b="1" dirty="0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rPr>
                <a:t>.</a:t>
              </a:r>
              <a:endParaRPr lang="hu-HU" sz="2000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AutoShape 38"/>
            <p:cNvSpPr>
              <a:spLocks noChangeArrowheads="1"/>
            </p:cNvSpPr>
            <p:nvPr/>
          </p:nvSpPr>
          <p:spPr bwMode="auto">
            <a:xfrm>
              <a:off x="4353" y="9956"/>
              <a:ext cx="1130" cy="1775"/>
            </a:xfrm>
            <a:prstGeom prst="triangle">
              <a:avLst>
                <a:gd name="adj" fmla="val 50000"/>
              </a:avLst>
            </a:prstGeom>
            <a:solidFill>
              <a:srgbClr val="4D7C84">
                <a:alpha val="30000"/>
              </a:srgbClr>
            </a:solidFill>
            <a:ln w="25400">
              <a:solidFill>
                <a:srgbClr val="4D7C84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 err="1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rPr>
                <a:t>Правоприм</a:t>
              </a:r>
              <a:r>
                <a:rPr lang="hu-HU" sz="1400" b="1" dirty="0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rPr>
                <a:t>.</a:t>
              </a:r>
              <a:endParaRPr lang="hu-HU" sz="2000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Háromszög 10"/>
            <p:cNvSpPr>
              <a:spLocks noChangeArrowheads="1"/>
            </p:cNvSpPr>
            <p:nvPr/>
          </p:nvSpPr>
          <p:spPr bwMode="auto">
            <a:xfrm>
              <a:off x="5498" y="9956"/>
              <a:ext cx="1130" cy="1775"/>
            </a:xfrm>
            <a:prstGeom prst="triangle">
              <a:avLst>
                <a:gd name="adj" fmla="val 50000"/>
              </a:avLst>
            </a:prstGeom>
            <a:solidFill>
              <a:srgbClr val="4D7C84">
                <a:alpha val="30000"/>
              </a:srgbClr>
            </a:solidFill>
            <a:ln w="25400">
              <a:solidFill>
                <a:srgbClr val="4D7C84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rPr>
                <a:t>СМИ</a:t>
              </a:r>
              <a:endParaRPr lang="hu-HU" sz="2000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" name="AutoShape 40"/>
            <p:cNvSpPr>
              <a:spLocks noChangeArrowheads="1"/>
            </p:cNvSpPr>
            <p:nvPr/>
          </p:nvSpPr>
          <p:spPr bwMode="auto">
            <a:xfrm>
              <a:off x="6644" y="9953"/>
              <a:ext cx="1130" cy="1775"/>
            </a:xfrm>
            <a:prstGeom prst="triangle">
              <a:avLst>
                <a:gd name="adj" fmla="val 50000"/>
              </a:avLst>
            </a:prstGeom>
            <a:solidFill>
              <a:srgbClr val="4D7C84">
                <a:alpha val="30000"/>
              </a:srgbClr>
            </a:solidFill>
            <a:ln w="25400">
              <a:solidFill>
                <a:srgbClr val="4D7C84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rPr>
                <a:t>Культ</a:t>
              </a:r>
              <a:r>
                <a:rPr lang="hu-HU" sz="1400" b="1" dirty="0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rPr>
                <a:t>.</a:t>
              </a:r>
              <a:endParaRPr lang="hu-HU" sz="2000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" name="Háromszög 12"/>
            <p:cNvSpPr>
              <a:spLocks noChangeArrowheads="1"/>
            </p:cNvSpPr>
            <p:nvPr/>
          </p:nvSpPr>
          <p:spPr bwMode="auto">
            <a:xfrm>
              <a:off x="4922" y="7550"/>
              <a:ext cx="1130" cy="1775"/>
            </a:xfrm>
            <a:prstGeom prst="triangle">
              <a:avLst>
                <a:gd name="adj" fmla="val 50000"/>
              </a:avLst>
            </a:prstGeom>
            <a:solidFill>
              <a:srgbClr val="4D7C84">
                <a:alpha val="30000"/>
              </a:srgbClr>
            </a:solidFill>
            <a:ln w="25400">
              <a:solidFill>
                <a:srgbClr val="4D7C84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 err="1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rPr>
                <a:t>Экон</a:t>
              </a:r>
              <a:r>
                <a:rPr lang="hu-HU" sz="1400" b="1" dirty="0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rPr>
                <a:t>.</a:t>
              </a:r>
              <a:endParaRPr lang="hu-HU" sz="2000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4" name="Szövegdoboz 35"/>
          <p:cNvSpPr txBox="1">
            <a:spLocks noChangeArrowheads="1"/>
          </p:cNvSpPr>
          <p:nvPr/>
        </p:nvSpPr>
        <p:spPr bwMode="auto">
          <a:xfrm>
            <a:off x="251520" y="1300379"/>
            <a:ext cx="3024336" cy="1199363"/>
          </a:xfrm>
          <a:prstGeom prst="roundRect">
            <a:avLst>
              <a:gd name="adj" fmla="val 9678"/>
            </a:avLst>
          </a:prstGeom>
          <a:solidFill>
            <a:srgbClr val="B3AA9D">
              <a:alpha val="50000"/>
            </a:srgbClr>
          </a:solidFill>
          <a:ln>
            <a:noFill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r>
              <a:rPr lang="ru-RU" sz="1400" b="1" u="sng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Условные обозначения</a:t>
            </a:r>
            <a:r>
              <a:rPr lang="en-US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: </a:t>
            </a:r>
            <a:r>
              <a:rPr lang="ru-R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Каждый треугольник обозначает элиту, а их вершины — верхушки элит. Треугольники, перекрывающие друг друга, обозначают аннексию элит</a:t>
            </a:r>
            <a:r>
              <a:rPr lang="en-GB" sz="1400" b="1" dirty="0">
                <a:solidFill>
                  <a:srgbClr val="50412C"/>
                </a:solidFill>
                <a:ea typeface="Calibri"/>
                <a:cs typeface="Times New Roman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42372" y="3165051"/>
            <a:ext cx="1062600" cy="492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50412C"/>
                </a:solidFill>
                <a:ea typeface="Calibri"/>
                <a:cs typeface="Times New Roman"/>
              </a:rPr>
              <a:t>Полит</a:t>
            </a:r>
            <a:r>
              <a:rPr lang="hu-HU" sz="2400" b="1" dirty="0">
                <a:solidFill>
                  <a:srgbClr val="50412C"/>
                </a:solidFill>
                <a:ea typeface="Calibri"/>
                <a:cs typeface="Times New Roman"/>
              </a:rPr>
              <a:t>.</a:t>
            </a:r>
            <a:endParaRPr lang="hu-HU" sz="1400" dirty="0">
              <a:solidFill>
                <a:srgbClr val="50412C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4699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7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Правящие элиты в патрональных автократиях</a:t>
            </a:r>
            <a:r>
              <a:rPr lang="en-US" sz="2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hu-HU" sz="2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GB" sz="2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приемная политическая семья</a:t>
            </a:r>
            <a:endParaRPr lang="hu-HU" sz="2200" b="1" dirty="0">
              <a:solidFill>
                <a:srgbClr val="8B52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pSp>
        <p:nvGrpSpPr>
          <p:cNvPr id="23" name="Group 160"/>
          <p:cNvGrpSpPr>
            <a:grpSpLocks/>
          </p:cNvGrpSpPr>
          <p:nvPr/>
        </p:nvGrpSpPr>
        <p:grpSpPr bwMode="auto">
          <a:xfrm>
            <a:off x="2378233" y="1059582"/>
            <a:ext cx="4427756" cy="3857410"/>
            <a:chOff x="3674" y="1918"/>
            <a:chExt cx="4949" cy="4729"/>
          </a:xfrm>
        </p:grpSpPr>
        <p:sp>
          <p:nvSpPr>
            <p:cNvPr id="24" name="AutoShape 122"/>
            <p:cNvSpPr>
              <a:spLocks noChangeArrowheads="1"/>
            </p:cNvSpPr>
            <p:nvPr/>
          </p:nvSpPr>
          <p:spPr bwMode="auto">
            <a:xfrm rot="5400000">
              <a:off x="5175" y="2624"/>
              <a:ext cx="1130" cy="1776"/>
            </a:xfrm>
            <a:prstGeom prst="triangle">
              <a:avLst>
                <a:gd name="adj" fmla="val 50000"/>
              </a:avLst>
            </a:prstGeom>
            <a:noFill/>
            <a:ln w="31750">
              <a:solidFill>
                <a:srgbClr val="4D7C8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72000" bIns="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hu-HU" sz="1100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5" name="AutoShape 123"/>
            <p:cNvSpPr>
              <a:spLocks noChangeArrowheads="1"/>
            </p:cNvSpPr>
            <p:nvPr/>
          </p:nvSpPr>
          <p:spPr bwMode="auto">
            <a:xfrm rot="16200000">
              <a:off x="6085" y="3137"/>
              <a:ext cx="1130" cy="1776"/>
            </a:xfrm>
            <a:prstGeom prst="triangle">
              <a:avLst>
                <a:gd name="adj" fmla="val 50000"/>
              </a:avLst>
            </a:prstGeom>
            <a:noFill/>
            <a:ln w="31750">
              <a:solidFill>
                <a:srgbClr val="4D7C8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72000" bIns="0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100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grpSp>
          <p:nvGrpSpPr>
            <p:cNvPr id="26" name="Group 159"/>
            <p:cNvGrpSpPr>
              <a:grpSpLocks/>
            </p:cNvGrpSpPr>
            <p:nvPr/>
          </p:nvGrpSpPr>
          <p:grpSpPr bwMode="auto">
            <a:xfrm>
              <a:off x="3674" y="1918"/>
              <a:ext cx="4949" cy="4729"/>
              <a:chOff x="3674" y="1918"/>
              <a:chExt cx="4949" cy="4729"/>
            </a:xfrm>
          </p:grpSpPr>
          <p:grpSp>
            <p:nvGrpSpPr>
              <p:cNvPr id="27" name="Group 158"/>
              <p:cNvGrpSpPr>
                <a:grpSpLocks/>
              </p:cNvGrpSpPr>
              <p:nvPr/>
            </p:nvGrpSpPr>
            <p:grpSpPr bwMode="auto">
              <a:xfrm>
                <a:off x="3674" y="1918"/>
                <a:ext cx="4949" cy="4729"/>
                <a:chOff x="3674" y="1918"/>
                <a:chExt cx="4949" cy="4729"/>
              </a:xfrm>
            </p:grpSpPr>
            <p:sp>
              <p:nvSpPr>
                <p:cNvPr id="29" name="AutoShape 90"/>
                <p:cNvSpPr>
                  <a:spLocks noChangeArrowheads="1"/>
                </p:cNvSpPr>
                <p:nvPr/>
              </p:nvSpPr>
              <p:spPr bwMode="auto">
                <a:xfrm>
                  <a:off x="3849" y="1918"/>
                  <a:ext cx="4519" cy="472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9CB1B1"/>
                </a:solidFill>
                <a:ln w="31750">
                  <a:solidFill>
                    <a:srgbClr val="4D7C84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endParaRPr lang="hu-HU" sz="1100" dirty="0">
                    <a:solidFill>
                      <a:srgbClr val="50412C"/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0" name="AutoShape 91"/>
                <p:cNvSpPr>
                  <a:spLocks noChangeArrowheads="1"/>
                </p:cNvSpPr>
                <p:nvPr/>
              </p:nvSpPr>
              <p:spPr bwMode="auto">
                <a:xfrm rot="18006758">
                  <a:off x="7170" y="4756"/>
                  <a:ext cx="1130" cy="1776"/>
                </a:xfrm>
                <a:prstGeom prst="triangle">
                  <a:avLst>
                    <a:gd name="adj" fmla="val 50000"/>
                  </a:avLst>
                </a:prstGeom>
                <a:noFill/>
                <a:ln w="31750">
                  <a:solidFill>
                    <a:srgbClr val="4D7C84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0" tIns="0" rIns="0" bIns="216000" anchor="ctr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hu-HU" sz="900" b="1">
                      <a:solidFill>
                        <a:srgbClr val="50412C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 </a:t>
                  </a:r>
                  <a:endParaRPr lang="hu-HU" sz="1100">
                    <a:solidFill>
                      <a:srgbClr val="50412C"/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1" name="AutoShape 92"/>
                <p:cNvSpPr>
                  <a:spLocks noChangeArrowheads="1"/>
                </p:cNvSpPr>
                <p:nvPr/>
              </p:nvSpPr>
              <p:spPr bwMode="auto">
                <a:xfrm rot="5400000">
                  <a:off x="5175" y="2624"/>
                  <a:ext cx="1130" cy="1776"/>
                </a:xfrm>
                <a:prstGeom prst="triangle">
                  <a:avLst>
                    <a:gd name="adj" fmla="val 50000"/>
                  </a:avLst>
                </a:prstGeom>
                <a:noFill/>
                <a:ln w="31750" cap="flat">
                  <a:solidFill>
                    <a:srgbClr val="4D7C84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0" tIns="0" rIns="72000" bIns="0" anchor="ctr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hu-HU" sz="900" b="1" dirty="0">
                      <a:solidFill>
                        <a:srgbClr val="50412C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 </a:t>
                  </a:r>
                  <a:endParaRPr lang="hu-HU" sz="1100" dirty="0">
                    <a:solidFill>
                      <a:srgbClr val="50412C"/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2" name="AutoShape 93"/>
                <p:cNvSpPr>
                  <a:spLocks noChangeArrowheads="1"/>
                </p:cNvSpPr>
                <p:nvPr/>
              </p:nvSpPr>
              <p:spPr bwMode="auto">
                <a:xfrm rot="3817343">
                  <a:off x="3997" y="4794"/>
                  <a:ext cx="1130" cy="1776"/>
                </a:xfrm>
                <a:prstGeom prst="triangle">
                  <a:avLst>
                    <a:gd name="adj" fmla="val 50000"/>
                  </a:avLst>
                </a:prstGeom>
                <a:noFill/>
                <a:ln w="31750">
                  <a:solidFill>
                    <a:srgbClr val="4D7C84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0" tIns="0" rIns="180000" bIns="216000" anchor="ctr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hu-HU" sz="900" b="1">
                      <a:solidFill>
                        <a:srgbClr val="50412C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 </a:t>
                  </a:r>
                  <a:endParaRPr lang="hu-HU" sz="1100">
                    <a:solidFill>
                      <a:srgbClr val="50412C"/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33" name="Group 94"/>
                <p:cNvGrpSpPr>
                  <a:grpSpLocks/>
                </p:cNvGrpSpPr>
                <p:nvPr/>
              </p:nvGrpSpPr>
              <p:grpSpPr bwMode="auto">
                <a:xfrm>
                  <a:off x="5021" y="4865"/>
                  <a:ext cx="2270" cy="1776"/>
                  <a:chOff x="0" y="0"/>
                  <a:chExt cx="14414" cy="11277"/>
                </a:xfrm>
              </p:grpSpPr>
              <p:sp>
                <p:nvSpPr>
                  <p:cNvPr id="34" name="Háromszög 3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7175" cy="11277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31750">
                    <a:solidFill>
                      <a:srgbClr val="4D7C84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ctr" anchorCtr="0" upright="1"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u-RU" sz="1400" b="1" dirty="0">
                        <a:solidFill>
                          <a:srgbClr val="50412C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Админ</a:t>
                    </a:r>
                    <a:r>
                      <a:rPr lang="hu-HU" sz="1400" b="1" dirty="0">
                        <a:solidFill>
                          <a:srgbClr val="50412C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.</a:t>
                    </a:r>
                    <a:endParaRPr lang="hu-HU" sz="2000" dirty="0">
                      <a:solidFill>
                        <a:srgbClr val="50412C"/>
                      </a:solidFill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35" name="Háromszög 34"/>
                  <p:cNvSpPr>
                    <a:spLocks noChangeArrowheads="1"/>
                  </p:cNvSpPr>
                  <p:nvPr/>
                </p:nvSpPr>
                <p:spPr bwMode="auto">
                  <a:xfrm>
                    <a:off x="7239" y="0"/>
                    <a:ext cx="7175" cy="11277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31750">
                    <a:solidFill>
                      <a:srgbClr val="4D7C84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0" tIns="0" rIns="0" bIns="0" anchor="ctr" anchorCtr="0" upright="1"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u-RU" sz="1400" b="1" dirty="0" err="1">
                        <a:solidFill>
                          <a:srgbClr val="50412C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Правоприм</a:t>
                    </a:r>
                    <a:r>
                      <a:rPr lang="hu-HU" sz="1400" b="1" dirty="0">
                        <a:solidFill>
                          <a:srgbClr val="50412C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.</a:t>
                    </a:r>
                    <a:endParaRPr lang="hu-HU" sz="2000" dirty="0">
                      <a:solidFill>
                        <a:srgbClr val="50412C"/>
                      </a:solidFill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</p:grpSp>
          <p:sp>
            <p:nvSpPr>
              <p:cNvPr id="28" name="AutoShape 119"/>
              <p:cNvSpPr>
                <a:spLocks noChangeArrowheads="1"/>
              </p:cNvSpPr>
              <p:nvPr/>
            </p:nvSpPr>
            <p:spPr bwMode="auto">
              <a:xfrm rot="16200000">
                <a:off x="6085" y="3137"/>
                <a:ext cx="1130" cy="1776"/>
              </a:xfrm>
              <a:prstGeom prst="triangle">
                <a:avLst>
                  <a:gd name="adj" fmla="val 50000"/>
                </a:avLst>
              </a:prstGeom>
              <a:noFill/>
              <a:ln w="31750" cap="flat">
                <a:solidFill>
                  <a:srgbClr val="4D7C84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0" tIns="0" rIns="0" bIns="0" anchor="ctr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hu-HU" sz="900" b="1">
                    <a:solidFill>
                      <a:srgbClr val="50412C"/>
                    </a:solidFill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hu-HU" sz="1100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17" name="Szövegdoboz 2"/>
          <p:cNvSpPr txBox="1">
            <a:spLocks noChangeArrowheads="1"/>
          </p:cNvSpPr>
          <p:nvPr/>
        </p:nvSpPr>
        <p:spPr bwMode="auto">
          <a:xfrm>
            <a:off x="3953252" y="2185011"/>
            <a:ext cx="618748" cy="3099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Экон</a:t>
            </a:r>
            <a:r>
              <a:rPr lang="en-US" sz="9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.</a:t>
            </a:r>
            <a:endParaRPr lang="hu-HU" sz="1100" dirty="0">
              <a:solidFill>
                <a:srgbClr val="50412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Szövegdoboz 2"/>
          <p:cNvSpPr txBox="1">
            <a:spLocks noChangeArrowheads="1"/>
          </p:cNvSpPr>
          <p:nvPr/>
        </p:nvSpPr>
        <p:spPr bwMode="auto">
          <a:xfrm>
            <a:off x="4562990" y="2611657"/>
            <a:ext cx="1233145" cy="31225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Полит</a:t>
            </a:r>
            <a:r>
              <a:rPr lang="en-US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. (</a:t>
            </a:r>
            <a:r>
              <a:rPr lang="ru-RU" sz="14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опп</a:t>
            </a:r>
            <a:r>
              <a:rPr lang="en-US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.)</a:t>
            </a:r>
            <a:endParaRPr lang="hu-HU" sz="1400" dirty="0">
              <a:solidFill>
                <a:srgbClr val="50412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Szövegdoboz 2"/>
          <p:cNvSpPr txBox="1">
            <a:spLocks noChangeArrowheads="1"/>
          </p:cNvSpPr>
          <p:nvPr/>
        </p:nvSpPr>
        <p:spPr bwMode="auto">
          <a:xfrm>
            <a:off x="2298140" y="4002992"/>
            <a:ext cx="783309" cy="253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СМИ</a:t>
            </a:r>
            <a:endParaRPr lang="hu-HU" sz="2000" dirty="0">
              <a:solidFill>
                <a:srgbClr val="50412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Szövegdoboz 2"/>
          <p:cNvSpPr txBox="1">
            <a:spLocks noChangeArrowheads="1"/>
          </p:cNvSpPr>
          <p:nvPr/>
        </p:nvSpPr>
        <p:spPr bwMode="auto">
          <a:xfrm>
            <a:off x="6228486" y="4013922"/>
            <a:ext cx="659322" cy="34768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Культ</a:t>
            </a:r>
            <a:r>
              <a:rPr lang="hu-HU" sz="12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.</a:t>
            </a:r>
            <a:endParaRPr lang="hu-HU" dirty="0">
              <a:solidFill>
                <a:srgbClr val="50412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Szövegdoboz 35"/>
          <p:cNvSpPr txBox="1">
            <a:spLocks noChangeArrowheads="1"/>
          </p:cNvSpPr>
          <p:nvPr/>
        </p:nvSpPr>
        <p:spPr bwMode="auto">
          <a:xfrm>
            <a:off x="395536" y="1300379"/>
            <a:ext cx="2790749" cy="1531714"/>
          </a:xfrm>
          <a:prstGeom prst="roundRect">
            <a:avLst>
              <a:gd name="adj" fmla="val 9678"/>
            </a:avLst>
          </a:prstGeom>
          <a:solidFill>
            <a:srgbClr val="B3AA9D">
              <a:alpha val="50000"/>
            </a:srgbClr>
          </a:solidFill>
          <a:ln>
            <a:noFill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r>
              <a:rPr lang="ru-RU" sz="1400" b="1" u="sng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Условные обозначения</a:t>
            </a:r>
            <a:r>
              <a:rPr lang="en-US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: </a:t>
            </a:r>
            <a:r>
              <a:rPr lang="ru-R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Каждый треугольник обозначает элиту, а их вершины — верхушки элит. Треугольники, перекрывающие друг друга, обозначают аннексию элит, а пунктирные линии — слияние</a:t>
            </a:r>
            <a:r>
              <a:rPr lang="en-GB" sz="1400" b="1" dirty="0">
                <a:solidFill>
                  <a:srgbClr val="50412C"/>
                </a:solidFill>
                <a:ea typeface="Calibri"/>
                <a:cs typeface="Times New Roman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42372" y="3165051"/>
            <a:ext cx="1062600" cy="492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50412C"/>
                </a:solidFill>
                <a:ea typeface="Calibri"/>
                <a:cs typeface="Times New Roman"/>
              </a:rPr>
              <a:t>Полит</a:t>
            </a:r>
            <a:r>
              <a:rPr lang="hu-HU" sz="2400" b="1" dirty="0">
                <a:solidFill>
                  <a:srgbClr val="50412C"/>
                </a:solidFill>
                <a:ea typeface="Calibri"/>
                <a:cs typeface="Times New Roman"/>
              </a:rPr>
              <a:t>.</a:t>
            </a:r>
            <a:endParaRPr lang="hu-HU" sz="1400" dirty="0">
              <a:solidFill>
                <a:srgbClr val="50412C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9988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928100" cy="915988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Правящие элиты в консервативных автократиях</a:t>
            </a:r>
            <a:r>
              <a:rPr lang="en-US" sz="2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br>
              <a:rPr lang="en-US" sz="2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авторитаризм, без доминирования над другими элитами</a:t>
            </a:r>
            <a:endParaRPr lang="hu-HU" sz="2200" b="1" dirty="0">
              <a:solidFill>
                <a:srgbClr val="8B52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" name="Group 162"/>
          <p:cNvGrpSpPr>
            <a:grpSpLocks/>
          </p:cNvGrpSpPr>
          <p:nvPr/>
        </p:nvGrpSpPr>
        <p:grpSpPr bwMode="auto">
          <a:xfrm>
            <a:off x="1305440" y="1491630"/>
            <a:ext cx="6533119" cy="3005443"/>
            <a:chOff x="-309" y="11992"/>
            <a:chExt cx="7556" cy="3476"/>
          </a:xfrm>
        </p:grpSpPr>
        <p:sp>
          <p:nvSpPr>
            <p:cNvPr id="17" name="AutoShape 26"/>
            <p:cNvSpPr>
              <a:spLocks noChangeArrowheads="1"/>
            </p:cNvSpPr>
            <p:nvPr/>
          </p:nvSpPr>
          <p:spPr bwMode="auto">
            <a:xfrm>
              <a:off x="1577" y="11992"/>
              <a:ext cx="3771" cy="3476"/>
            </a:xfrm>
            <a:prstGeom prst="triangle">
              <a:avLst>
                <a:gd name="adj" fmla="val 50000"/>
              </a:avLst>
            </a:prstGeom>
            <a:noFill/>
            <a:ln w="31750">
              <a:solidFill>
                <a:srgbClr val="4D7C8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>
                      <a:lumMod val="100000"/>
                      <a:lumOff val="0"/>
                    </a:schemeClr>
                  </a:solidFill>
                </a14:hiddenFill>
              </a:ext>
            </a:extLst>
          </p:spPr>
          <p:txBody>
            <a:bodyPr rot="0" vert="horz" wrap="square" lIns="72000" tIns="0" rIns="0" bIns="36000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hu-HU" sz="1400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5" name="Háromszög 14"/>
            <p:cNvSpPr>
              <a:spLocks noChangeArrowheads="1"/>
            </p:cNvSpPr>
            <p:nvPr/>
          </p:nvSpPr>
          <p:spPr bwMode="auto">
            <a:xfrm>
              <a:off x="4730" y="13694"/>
              <a:ext cx="1258" cy="1774"/>
            </a:xfrm>
            <a:prstGeom prst="triangle">
              <a:avLst>
                <a:gd name="adj" fmla="val 50000"/>
              </a:avLst>
            </a:prstGeom>
            <a:solidFill>
              <a:srgbClr val="4D7C84">
                <a:alpha val="50000"/>
              </a:srgbClr>
            </a:solidFill>
            <a:ln w="31750">
              <a:solidFill>
                <a:srgbClr val="4D7C84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 err="1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rPr>
                <a:t>Экон</a:t>
              </a:r>
              <a:r>
                <a:rPr lang="en-US" sz="1400" b="1" dirty="0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rPr>
                <a:t>.</a:t>
              </a:r>
              <a:endParaRPr lang="hu-HU" sz="1400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" name="AutoShape 30"/>
            <p:cNvSpPr>
              <a:spLocks noChangeArrowheads="1"/>
            </p:cNvSpPr>
            <p:nvPr/>
          </p:nvSpPr>
          <p:spPr bwMode="auto">
            <a:xfrm>
              <a:off x="951" y="13694"/>
              <a:ext cx="1258" cy="1774"/>
            </a:xfrm>
            <a:prstGeom prst="triangle">
              <a:avLst>
                <a:gd name="adj" fmla="val 50000"/>
              </a:avLst>
            </a:prstGeom>
            <a:solidFill>
              <a:srgbClr val="4D7C84">
                <a:alpha val="50000"/>
              </a:srgbClr>
            </a:solidFill>
            <a:ln w="31750">
              <a:solidFill>
                <a:srgbClr val="4D7C84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rPr>
                <a:t>СМИ</a:t>
              </a:r>
              <a:endParaRPr lang="hu-HU" sz="1400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8" name="Háromszög 17"/>
            <p:cNvSpPr>
              <a:spLocks noChangeArrowheads="1"/>
            </p:cNvSpPr>
            <p:nvPr/>
          </p:nvSpPr>
          <p:spPr bwMode="auto">
            <a:xfrm>
              <a:off x="2211" y="13694"/>
              <a:ext cx="1258" cy="1774"/>
            </a:xfrm>
            <a:prstGeom prst="triangle">
              <a:avLst>
                <a:gd name="adj" fmla="val 50000"/>
              </a:avLst>
            </a:prstGeom>
            <a:solidFill>
              <a:srgbClr val="4D7C84">
                <a:alpha val="50000"/>
              </a:srgbClr>
            </a:solidFill>
            <a:ln w="31750">
              <a:solidFill>
                <a:srgbClr val="4D7C84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rPr>
                <a:t>Админ</a:t>
              </a:r>
              <a:r>
                <a:rPr lang="hu-HU" sz="1400" b="1" dirty="0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rPr>
                <a:t>.</a:t>
              </a:r>
              <a:endParaRPr lang="hu-HU" sz="1400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9" name="AutoShape 28"/>
            <p:cNvSpPr>
              <a:spLocks noChangeArrowheads="1"/>
            </p:cNvSpPr>
            <p:nvPr/>
          </p:nvSpPr>
          <p:spPr bwMode="auto">
            <a:xfrm>
              <a:off x="3470" y="13694"/>
              <a:ext cx="1258" cy="1774"/>
            </a:xfrm>
            <a:prstGeom prst="triangle">
              <a:avLst>
                <a:gd name="adj" fmla="val 50000"/>
              </a:avLst>
            </a:prstGeom>
            <a:solidFill>
              <a:srgbClr val="4D7C84">
                <a:alpha val="50000"/>
              </a:srgbClr>
            </a:solidFill>
            <a:ln w="31750">
              <a:solidFill>
                <a:srgbClr val="4D7C84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 err="1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rPr>
                <a:t>Правоприм</a:t>
              </a:r>
              <a:r>
                <a:rPr lang="en-US" sz="1400" b="1" dirty="0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rPr>
                <a:t>.</a:t>
              </a:r>
              <a:endParaRPr lang="hu-HU" sz="1400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4" name="Háromszög 23"/>
            <p:cNvSpPr>
              <a:spLocks noChangeArrowheads="1"/>
            </p:cNvSpPr>
            <p:nvPr/>
          </p:nvSpPr>
          <p:spPr bwMode="auto">
            <a:xfrm>
              <a:off x="-309" y="13694"/>
              <a:ext cx="1258" cy="1774"/>
            </a:xfrm>
            <a:prstGeom prst="triangle">
              <a:avLst>
                <a:gd name="adj" fmla="val 50000"/>
              </a:avLst>
            </a:prstGeom>
            <a:solidFill>
              <a:srgbClr val="4D7C84">
                <a:alpha val="50000"/>
              </a:srgbClr>
            </a:solidFill>
            <a:ln w="31750">
              <a:solidFill>
                <a:srgbClr val="4D7C84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rPr>
                <a:t>Культ</a:t>
              </a:r>
              <a:r>
                <a:rPr lang="en-US" sz="1400" b="1" dirty="0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rPr>
                <a:t>.</a:t>
              </a:r>
              <a:endParaRPr lang="hu-HU" sz="1400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5" name="Háromszög 24"/>
            <p:cNvSpPr>
              <a:spLocks noChangeArrowheads="1"/>
            </p:cNvSpPr>
            <p:nvPr/>
          </p:nvSpPr>
          <p:spPr bwMode="auto">
            <a:xfrm>
              <a:off x="5990" y="13694"/>
              <a:ext cx="1257" cy="1774"/>
            </a:xfrm>
            <a:prstGeom prst="triangle">
              <a:avLst>
                <a:gd name="adj" fmla="val 50000"/>
              </a:avLst>
            </a:prstGeom>
            <a:solidFill>
              <a:srgbClr val="4D7C84">
                <a:alpha val="50000"/>
              </a:srgbClr>
            </a:solidFill>
            <a:ln w="31750">
              <a:solidFill>
                <a:srgbClr val="4D7C84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sz="1400" b="1" dirty="0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rPr>
                <a:t>Полит</a:t>
              </a:r>
              <a:r>
                <a:rPr lang="en-US" sz="1400" b="1" dirty="0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rPr>
                <a:t>.</a:t>
              </a:r>
              <a:br>
                <a:rPr lang="en-US" sz="1400" b="1" dirty="0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rPr>
              </a:br>
              <a:r>
                <a:rPr lang="en-US" sz="1400" b="1" dirty="0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rPr>
                <a:t>(</a:t>
              </a:r>
              <a:r>
                <a:rPr lang="ru-RU" sz="1400" b="1" dirty="0" err="1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rPr>
                <a:t>опп</a:t>
              </a:r>
              <a:r>
                <a:rPr lang="en-US" sz="1400" b="1" dirty="0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rPr>
                <a:t>.)</a:t>
              </a:r>
              <a:endParaRPr lang="hu-HU" sz="1400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4" name="Szövegdoboz 35"/>
          <p:cNvSpPr txBox="1">
            <a:spLocks noChangeArrowheads="1"/>
          </p:cNvSpPr>
          <p:nvPr/>
        </p:nvSpPr>
        <p:spPr bwMode="auto">
          <a:xfrm>
            <a:off x="395536" y="1300379"/>
            <a:ext cx="2790749" cy="1343379"/>
          </a:xfrm>
          <a:prstGeom prst="roundRect">
            <a:avLst>
              <a:gd name="adj" fmla="val 9678"/>
            </a:avLst>
          </a:prstGeom>
          <a:solidFill>
            <a:srgbClr val="B3AA9D">
              <a:alpha val="50000"/>
            </a:srgbClr>
          </a:solidFill>
          <a:ln>
            <a:noFill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r>
              <a:rPr lang="ru-RU" sz="1400" b="1" u="sng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Условные обозначения</a:t>
            </a:r>
            <a:r>
              <a:rPr lang="en-US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: </a:t>
            </a:r>
            <a:r>
              <a:rPr lang="ru-R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Каждый треугольник обозначает элиту, а их вершины — верхушки элит. Треугольники, перекрывающие друг друга, обозначают аннексию</a:t>
            </a:r>
            <a:r>
              <a:rPr lang="ru-RU" sz="1400" b="1" dirty="0">
                <a:solidFill>
                  <a:srgbClr val="50412C"/>
                </a:solidFill>
                <a:latin typeface="Calibri"/>
                <a:ea typeface="Calibri"/>
                <a:cs typeface="Times New Roman"/>
              </a:rPr>
              <a:t> элит</a:t>
            </a:r>
            <a:r>
              <a:rPr lang="en-GB" sz="1400" b="1" dirty="0">
                <a:solidFill>
                  <a:srgbClr val="50412C"/>
                </a:solidFill>
                <a:ea typeface="Calibri"/>
                <a:cs typeface="Times New Roman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35783" y="2547726"/>
            <a:ext cx="1093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0412C"/>
                </a:solidFill>
                <a:ea typeface="Calibri"/>
                <a:cs typeface="Times New Roman"/>
              </a:rPr>
              <a:t>Полит</a:t>
            </a:r>
            <a:r>
              <a:rPr lang="hu-HU" sz="2400" b="1" dirty="0">
                <a:solidFill>
                  <a:srgbClr val="50412C"/>
                </a:solidFill>
                <a:ea typeface="Calibri"/>
                <a:cs typeface="Times New Roman"/>
              </a:rPr>
              <a:t>.</a:t>
            </a:r>
            <a:br>
              <a:rPr lang="hu-HU" sz="2400" b="1" dirty="0">
                <a:solidFill>
                  <a:srgbClr val="50412C"/>
                </a:solidFill>
                <a:ea typeface="Calibri"/>
                <a:cs typeface="Times New Roman"/>
              </a:rPr>
            </a:br>
            <a:r>
              <a:rPr lang="hu-HU" sz="2400" b="1" dirty="0">
                <a:solidFill>
                  <a:srgbClr val="50412C"/>
                </a:solidFill>
                <a:ea typeface="Calibri"/>
                <a:cs typeface="Times New Roman"/>
              </a:rPr>
              <a:t>(</a:t>
            </a:r>
            <a:r>
              <a:rPr lang="ru-RU" sz="2400" b="1" dirty="0">
                <a:solidFill>
                  <a:srgbClr val="50412C"/>
                </a:solidFill>
                <a:ea typeface="Calibri"/>
                <a:cs typeface="Times New Roman"/>
              </a:rPr>
              <a:t>прав</a:t>
            </a:r>
            <a:r>
              <a:rPr lang="hu-HU" sz="2400" b="1" dirty="0">
                <a:solidFill>
                  <a:srgbClr val="50412C"/>
                </a:solidFill>
                <a:ea typeface="Calibri"/>
                <a:cs typeface="Times New Roman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769111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15988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Правящие элиты в диктатурах с использованием рынка</a:t>
            </a:r>
            <a:r>
              <a:rPr lang="en-US" sz="2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hu-HU" sz="2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GB" sz="2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доминантная политическая элита</a:t>
            </a:r>
            <a:endParaRPr lang="hu-HU" sz="2200" b="1" dirty="0">
              <a:solidFill>
                <a:srgbClr val="8B52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7" name="Szövegdoboz 35"/>
          <p:cNvSpPr txBox="1">
            <a:spLocks noChangeArrowheads="1"/>
          </p:cNvSpPr>
          <p:nvPr/>
        </p:nvSpPr>
        <p:spPr bwMode="auto">
          <a:xfrm>
            <a:off x="395536" y="1300379"/>
            <a:ext cx="2790749" cy="1343379"/>
          </a:xfrm>
          <a:prstGeom prst="roundRect">
            <a:avLst>
              <a:gd name="adj" fmla="val 9678"/>
            </a:avLst>
          </a:prstGeom>
          <a:solidFill>
            <a:srgbClr val="B3AA9D">
              <a:alpha val="50000"/>
            </a:srgbClr>
          </a:solidFill>
          <a:ln>
            <a:noFill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r>
              <a:rPr lang="ru-RU" sz="1400" b="1" u="sng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Условные обозначения</a:t>
            </a:r>
            <a:r>
              <a:rPr lang="en-US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: </a:t>
            </a:r>
            <a:r>
              <a:rPr lang="ru-R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Каждый треугольник обозначает элиту, а их вершины — верхушки элит</a:t>
            </a:r>
            <a:r>
              <a:rPr lang="en-GB" sz="1400" b="1" dirty="0">
                <a:solidFill>
                  <a:srgbClr val="50412C"/>
                </a:solidFill>
                <a:ea typeface="Calibri"/>
                <a:cs typeface="Times New Roman"/>
              </a:rPr>
              <a:t>. </a:t>
            </a:r>
            <a:r>
              <a:rPr lang="ru-RU" sz="1400" b="1" dirty="0">
                <a:solidFill>
                  <a:srgbClr val="50412C"/>
                </a:solidFill>
                <a:ea typeface="Calibri"/>
                <a:cs typeface="Times New Roman"/>
              </a:rPr>
              <a:t>Треугольники, перекрывающие друг друга, </a:t>
            </a:r>
            <a:r>
              <a:rPr lang="ru-R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обозначают аннексию</a:t>
            </a:r>
            <a:r>
              <a:rPr lang="ru-RU" sz="1400" b="1" dirty="0">
                <a:solidFill>
                  <a:srgbClr val="50412C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400" b="1" dirty="0">
                <a:solidFill>
                  <a:srgbClr val="50412C"/>
                </a:solidFill>
                <a:ea typeface="Calibri"/>
                <a:cs typeface="Times New Roman"/>
              </a:rPr>
              <a:t>элит</a:t>
            </a:r>
            <a:r>
              <a:rPr lang="en-GB" sz="1400" b="1" dirty="0">
                <a:solidFill>
                  <a:srgbClr val="50412C"/>
                </a:solidFill>
                <a:ea typeface="Calibri"/>
                <a:cs typeface="Times New Roman"/>
              </a:rPr>
              <a:t>.</a:t>
            </a:r>
          </a:p>
        </p:txBody>
      </p:sp>
      <p:grpSp>
        <p:nvGrpSpPr>
          <p:cNvPr id="29" name="Group 160"/>
          <p:cNvGrpSpPr>
            <a:grpSpLocks/>
          </p:cNvGrpSpPr>
          <p:nvPr/>
        </p:nvGrpSpPr>
        <p:grpSpPr bwMode="auto">
          <a:xfrm>
            <a:off x="2378233" y="1059582"/>
            <a:ext cx="4427756" cy="3857410"/>
            <a:chOff x="3674" y="1918"/>
            <a:chExt cx="4949" cy="4729"/>
          </a:xfrm>
        </p:grpSpPr>
        <p:grpSp>
          <p:nvGrpSpPr>
            <p:cNvPr id="33" name="Group 158"/>
            <p:cNvGrpSpPr>
              <a:grpSpLocks/>
            </p:cNvGrpSpPr>
            <p:nvPr/>
          </p:nvGrpSpPr>
          <p:grpSpPr bwMode="auto">
            <a:xfrm>
              <a:off x="3674" y="1918"/>
              <a:ext cx="4949" cy="4729"/>
              <a:chOff x="3674" y="1918"/>
              <a:chExt cx="4949" cy="4729"/>
            </a:xfrm>
          </p:grpSpPr>
          <p:sp>
            <p:nvSpPr>
              <p:cNvPr id="35" name="AutoShape 90"/>
              <p:cNvSpPr>
                <a:spLocks noChangeArrowheads="1"/>
              </p:cNvSpPr>
              <p:nvPr/>
            </p:nvSpPr>
            <p:spPr bwMode="auto">
              <a:xfrm>
                <a:off x="3849" y="1918"/>
                <a:ext cx="4519" cy="4729"/>
              </a:xfrm>
              <a:prstGeom prst="triangle">
                <a:avLst>
                  <a:gd name="adj" fmla="val 50000"/>
                </a:avLst>
              </a:prstGeom>
              <a:solidFill>
                <a:srgbClr val="9CB1B1"/>
              </a:solidFill>
              <a:ln w="31750">
                <a:solidFill>
                  <a:srgbClr val="4D7C84"/>
                </a:solidFill>
                <a:miter lim="800000"/>
                <a:headEnd/>
                <a:tailEnd/>
              </a:ln>
            </p:spPr>
            <p:txBody>
              <a:bodyPr rot="0" vert="horz" wrap="square" lIns="0" tIns="0" rIns="0" bIns="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endParaRPr lang="hu-HU" sz="1100" dirty="0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6" name="AutoShape 91"/>
              <p:cNvSpPr>
                <a:spLocks noChangeArrowheads="1"/>
              </p:cNvSpPr>
              <p:nvPr/>
            </p:nvSpPr>
            <p:spPr bwMode="auto">
              <a:xfrm rot="18006758">
                <a:off x="7170" y="4756"/>
                <a:ext cx="1130" cy="1776"/>
              </a:xfrm>
              <a:prstGeom prst="triangle">
                <a:avLst>
                  <a:gd name="adj" fmla="val 50000"/>
                </a:avLst>
              </a:prstGeom>
              <a:noFill/>
              <a:ln w="31750">
                <a:solidFill>
                  <a:srgbClr val="4D7C8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0" tIns="0" rIns="0" bIns="21600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hu-HU" sz="900" b="1">
                    <a:solidFill>
                      <a:srgbClr val="50412C"/>
                    </a:solidFill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hu-HU" sz="1100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8" name="AutoShape 93"/>
              <p:cNvSpPr>
                <a:spLocks noChangeArrowheads="1"/>
              </p:cNvSpPr>
              <p:nvPr/>
            </p:nvSpPr>
            <p:spPr bwMode="auto">
              <a:xfrm rot="3817343">
                <a:off x="3997" y="4794"/>
                <a:ext cx="1130" cy="1776"/>
              </a:xfrm>
              <a:prstGeom prst="triangle">
                <a:avLst>
                  <a:gd name="adj" fmla="val 50000"/>
                </a:avLst>
              </a:prstGeom>
              <a:noFill/>
              <a:ln w="31750">
                <a:solidFill>
                  <a:srgbClr val="4D7C8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0" tIns="0" rIns="180000" bIns="21600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hu-HU" sz="900" b="1">
                    <a:solidFill>
                      <a:srgbClr val="50412C"/>
                    </a:solidFill>
                    <a:effectLst/>
                    <a:latin typeface="Calibri"/>
                    <a:ea typeface="Calibri"/>
                    <a:cs typeface="Times New Roman"/>
                  </a:rPr>
                  <a:t> </a:t>
                </a:r>
                <a:endParaRPr lang="hu-HU" sz="1100">
                  <a:solidFill>
                    <a:srgbClr val="50412C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grpSp>
            <p:nvGrpSpPr>
              <p:cNvPr id="39" name="Group 94"/>
              <p:cNvGrpSpPr>
                <a:grpSpLocks/>
              </p:cNvGrpSpPr>
              <p:nvPr/>
            </p:nvGrpSpPr>
            <p:grpSpPr bwMode="auto">
              <a:xfrm>
                <a:off x="5021" y="4865"/>
                <a:ext cx="2270" cy="1776"/>
                <a:chOff x="0" y="0"/>
                <a:chExt cx="14414" cy="11277"/>
              </a:xfrm>
            </p:grpSpPr>
            <p:sp>
              <p:nvSpPr>
                <p:cNvPr id="40" name="Háromszög 3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175" cy="11277"/>
                </a:xfrm>
                <a:prstGeom prst="triangle">
                  <a:avLst>
                    <a:gd name="adj" fmla="val 50000"/>
                  </a:avLst>
                </a:prstGeom>
                <a:noFill/>
                <a:ln w="31750">
                  <a:solidFill>
                    <a:srgbClr val="4D7C84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400" b="1" dirty="0">
                      <a:solidFill>
                        <a:srgbClr val="50412C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Админ</a:t>
                  </a:r>
                  <a:r>
                    <a:rPr lang="hu-HU" sz="1400" b="1" dirty="0">
                      <a:solidFill>
                        <a:srgbClr val="50412C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.</a:t>
                  </a:r>
                  <a:endParaRPr lang="hu-HU" sz="2000" dirty="0">
                    <a:solidFill>
                      <a:srgbClr val="50412C"/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1" name="Háromszög 34"/>
                <p:cNvSpPr>
                  <a:spLocks noChangeArrowheads="1"/>
                </p:cNvSpPr>
                <p:nvPr/>
              </p:nvSpPr>
              <p:spPr bwMode="auto">
                <a:xfrm>
                  <a:off x="7239" y="0"/>
                  <a:ext cx="7175" cy="11277"/>
                </a:xfrm>
                <a:prstGeom prst="triangle">
                  <a:avLst>
                    <a:gd name="adj" fmla="val 50000"/>
                  </a:avLst>
                </a:prstGeom>
                <a:noFill/>
                <a:ln w="31750">
                  <a:solidFill>
                    <a:srgbClr val="4D7C84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1400" b="1" dirty="0" err="1">
                      <a:solidFill>
                        <a:srgbClr val="50412C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Правоприм</a:t>
                  </a:r>
                  <a:r>
                    <a:rPr lang="hu-HU" sz="1400" b="1" dirty="0">
                      <a:solidFill>
                        <a:srgbClr val="50412C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.</a:t>
                  </a:r>
                  <a:endParaRPr lang="hu-HU" sz="2000" dirty="0">
                    <a:solidFill>
                      <a:srgbClr val="50412C"/>
                    </a:solidFill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</p:grpSp>
        <p:sp>
          <p:nvSpPr>
            <p:cNvPr id="30" name="AutoShape 122"/>
            <p:cNvSpPr>
              <a:spLocks noChangeArrowheads="1"/>
            </p:cNvSpPr>
            <p:nvPr/>
          </p:nvSpPr>
          <p:spPr bwMode="auto">
            <a:xfrm>
              <a:off x="4614" y="2296"/>
              <a:ext cx="1030" cy="1948"/>
            </a:xfrm>
            <a:prstGeom prst="triangle">
              <a:avLst>
                <a:gd name="adj" fmla="val 50000"/>
              </a:avLst>
            </a:prstGeom>
            <a:noFill/>
            <a:ln w="31750">
              <a:solidFill>
                <a:srgbClr val="4D7C8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72000" bIns="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hu-HU" sz="1100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42" name="Szövegdoboz 2"/>
          <p:cNvSpPr txBox="1">
            <a:spLocks noChangeArrowheads="1"/>
          </p:cNvSpPr>
          <p:nvPr/>
        </p:nvSpPr>
        <p:spPr bwMode="auto">
          <a:xfrm>
            <a:off x="3370613" y="2162398"/>
            <a:ext cx="618748" cy="3099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err="1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Экон</a:t>
            </a:r>
            <a:r>
              <a:rPr lang="en-US" sz="9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.</a:t>
            </a:r>
            <a:endParaRPr lang="hu-HU" sz="1100" dirty="0">
              <a:solidFill>
                <a:srgbClr val="50412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Szövegdoboz 2"/>
          <p:cNvSpPr txBox="1">
            <a:spLocks noChangeArrowheads="1"/>
          </p:cNvSpPr>
          <p:nvPr/>
        </p:nvSpPr>
        <p:spPr bwMode="auto">
          <a:xfrm>
            <a:off x="2298140" y="4002992"/>
            <a:ext cx="783309" cy="2537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СМИ</a:t>
            </a:r>
            <a:endParaRPr lang="hu-HU" sz="2000" dirty="0">
              <a:solidFill>
                <a:srgbClr val="50412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Szövegdoboz 2"/>
          <p:cNvSpPr txBox="1">
            <a:spLocks noChangeArrowheads="1"/>
          </p:cNvSpPr>
          <p:nvPr/>
        </p:nvSpPr>
        <p:spPr bwMode="auto">
          <a:xfrm>
            <a:off x="6284720" y="4013922"/>
            <a:ext cx="529787" cy="34768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Культ</a:t>
            </a:r>
            <a:r>
              <a:rPr lang="hu-HU" sz="12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.</a:t>
            </a:r>
            <a:endParaRPr lang="hu-HU" dirty="0">
              <a:solidFill>
                <a:srgbClr val="50412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42373" y="3165051"/>
            <a:ext cx="1062600" cy="492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50412C"/>
                </a:solidFill>
                <a:ea typeface="Calibri"/>
                <a:cs typeface="Times New Roman"/>
              </a:rPr>
              <a:t>Полит</a:t>
            </a:r>
            <a:r>
              <a:rPr lang="hu-HU" sz="2400" b="1" dirty="0">
                <a:solidFill>
                  <a:srgbClr val="50412C"/>
                </a:solidFill>
                <a:ea typeface="Calibri"/>
                <a:cs typeface="Times New Roman"/>
              </a:rPr>
              <a:t>.</a:t>
            </a:r>
            <a:endParaRPr lang="hu-HU" sz="1400" dirty="0">
              <a:solidFill>
                <a:srgbClr val="50412C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2075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68"/>
          <p:cNvSpPr>
            <a:spLocks noChangeArrowheads="1"/>
          </p:cNvSpPr>
          <p:nvPr/>
        </p:nvSpPr>
        <p:spPr bwMode="auto">
          <a:xfrm>
            <a:off x="3035288" y="3655953"/>
            <a:ext cx="3003813" cy="380558"/>
          </a:xfrm>
          <a:prstGeom prst="triangle">
            <a:avLst>
              <a:gd name="adj" fmla="val 50000"/>
            </a:avLst>
          </a:prstGeom>
          <a:noFill/>
          <a:ln w="31750" cap="flat">
            <a:solidFill>
              <a:srgbClr val="4D7C8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endParaRPr lang="hu-HU" sz="280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"/>
            <a:ext cx="8928100" cy="915988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Правящие элиты в патрональных демократиях</a:t>
            </a:r>
            <a:r>
              <a:rPr lang="en-US" sz="2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hu-HU" sz="2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GB" sz="2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конкурирующие патрональные сети</a:t>
            </a:r>
            <a:endParaRPr lang="hu-HU" sz="2200" b="1" dirty="0">
              <a:solidFill>
                <a:srgbClr val="8B52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pSp>
        <p:nvGrpSpPr>
          <p:cNvPr id="44" name="Csoportba foglalás 43"/>
          <p:cNvGrpSpPr/>
          <p:nvPr/>
        </p:nvGrpSpPr>
        <p:grpSpPr>
          <a:xfrm>
            <a:off x="1024245" y="1203598"/>
            <a:ext cx="6312371" cy="3816077"/>
            <a:chOff x="7315" y="226765"/>
            <a:chExt cx="4198298" cy="2425005"/>
          </a:xfrm>
        </p:grpSpPr>
        <p:grpSp>
          <p:nvGrpSpPr>
            <p:cNvPr id="52" name="Group 151"/>
            <p:cNvGrpSpPr>
              <a:grpSpLocks/>
            </p:cNvGrpSpPr>
            <p:nvPr/>
          </p:nvGrpSpPr>
          <p:grpSpPr bwMode="auto">
            <a:xfrm>
              <a:off x="7315" y="226765"/>
              <a:ext cx="4198298" cy="2425005"/>
              <a:chOff x="2136" y="6120"/>
              <a:chExt cx="6612" cy="3819"/>
            </a:xfrm>
          </p:grpSpPr>
          <p:sp>
            <p:nvSpPr>
              <p:cNvPr id="54" name="Szövegdoboz 2"/>
              <p:cNvSpPr txBox="1">
                <a:spLocks noChangeArrowheads="1"/>
              </p:cNvSpPr>
              <p:nvPr/>
            </p:nvSpPr>
            <p:spPr bwMode="auto">
              <a:xfrm>
                <a:off x="5474" y="8176"/>
                <a:ext cx="842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b="1" dirty="0">
                    <a:solidFill>
                      <a:srgbClr val="50412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Админ</a:t>
                </a:r>
                <a:r>
                  <a:rPr lang="hu-HU" sz="1400" b="1" dirty="0">
                    <a:solidFill>
                      <a:srgbClr val="50412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hu-HU" sz="2000" dirty="0">
                  <a:solidFill>
                    <a:srgbClr val="50412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Szövegdoboz 2"/>
              <p:cNvSpPr txBox="1">
                <a:spLocks noChangeArrowheads="1"/>
              </p:cNvSpPr>
              <p:nvPr/>
            </p:nvSpPr>
            <p:spPr bwMode="auto">
              <a:xfrm>
                <a:off x="5474" y="7786"/>
                <a:ext cx="842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b="1" dirty="0">
                    <a:solidFill>
                      <a:srgbClr val="50412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СМИ</a:t>
                </a:r>
                <a:endParaRPr lang="hu-HU" sz="2000" dirty="0">
                  <a:solidFill>
                    <a:srgbClr val="50412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Szövegdoboz 2"/>
              <p:cNvSpPr txBox="1">
                <a:spLocks noChangeArrowheads="1"/>
              </p:cNvSpPr>
              <p:nvPr/>
            </p:nvSpPr>
            <p:spPr bwMode="auto">
              <a:xfrm>
                <a:off x="5474" y="7419"/>
                <a:ext cx="842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b="1" dirty="0">
                    <a:solidFill>
                      <a:srgbClr val="50412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Культ</a:t>
                </a:r>
                <a:r>
                  <a:rPr lang="en-US" sz="1400" b="1" dirty="0">
                    <a:solidFill>
                      <a:srgbClr val="50412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hu-HU" sz="2000" dirty="0">
                  <a:solidFill>
                    <a:srgbClr val="50412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7" name="Group 150"/>
              <p:cNvGrpSpPr>
                <a:grpSpLocks/>
              </p:cNvGrpSpPr>
              <p:nvPr/>
            </p:nvGrpSpPr>
            <p:grpSpPr bwMode="auto">
              <a:xfrm>
                <a:off x="2136" y="6120"/>
                <a:ext cx="6612" cy="3819"/>
                <a:chOff x="2136" y="6120"/>
                <a:chExt cx="6612" cy="3819"/>
              </a:xfrm>
            </p:grpSpPr>
            <p:sp>
              <p:nvSpPr>
                <p:cNvPr id="59" name="AutoShape 61"/>
                <p:cNvSpPr>
                  <a:spLocks noChangeArrowheads="1"/>
                </p:cNvSpPr>
                <p:nvPr/>
              </p:nvSpPr>
              <p:spPr bwMode="auto">
                <a:xfrm>
                  <a:off x="2136" y="6120"/>
                  <a:ext cx="3717" cy="3819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9CB1B1"/>
                </a:solidFill>
                <a:ln w="31750">
                  <a:solidFill>
                    <a:srgbClr val="4D7C84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6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hu-HU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6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hu-HU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hu-HU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AutoShape 63"/>
                <p:cNvSpPr>
                  <a:spLocks noChangeArrowheads="1"/>
                </p:cNvSpPr>
                <p:nvPr/>
              </p:nvSpPr>
              <p:spPr bwMode="auto">
                <a:xfrm>
                  <a:off x="5895" y="7125"/>
                  <a:ext cx="2853" cy="281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9CB1B1"/>
                </a:solidFill>
                <a:ln w="31750">
                  <a:solidFill>
                    <a:srgbClr val="4D7C84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0" tIns="0" rIns="0" bIns="0" anchor="ctr" anchorCtr="0" upright="1">
                  <a:noAutofit/>
                </a:bodyPr>
                <a:lstStyle/>
                <a:p>
                  <a:pPr indent="90170"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hu-HU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8" name="Szövegdoboz 2"/>
              <p:cNvSpPr txBox="1">
                <a:spLocks noChangeArrowheads="1"/>
              </p:cNvSpPr>
              <p:nvPr/>
            </p:nvSpPr>
            <p:spPr bwMode="auto">
              <a:xfrm>
                <a:off x="5521" y="8577"/>
                <a:ext cx="747" cy="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400" b="1" dirty="0" err="1">
                    <a:solidFill>
                      <a:srgbClr val="50412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Экон</a:t>
                </a:r>
                <a:r>
                  <a:rPr lang="en-US" sz="1400" b="1" dirty="0">
                    <a:solidFill>
                      <a:srgbClr val="50412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hu-HU" sz="2000" dirty="0">
                  <a:solidFill>
                    <a:srgbClr val="50412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1" name="Szövegdoboz 2"/>
            <p:cNvSpPr txBox="1">
              <a:spLocks noChangeArrowheads="1"/>
            </p:cNvSpPr>
            <p:nvPr/>
          </p:nvSpPr>
          <p:spPr bwMode="auto">
            <a:xfrm>
              <a:off x="1935867" y="2082857"/>
              <a:ext cx="862053" cy="15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 err="1">
                  <a:solidFill>
                    <a:srgbClr val="50412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Правоприм</a:t>
              </a:r>
              <a:r>
                <a:rPr lang="en-US" sz="1400" b="1" dirty="0">
                  <a:solidFill>
                    <a:srgbClr val="50412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hu-HU" sz="2000" dirty="0">
                <a:solidFill>
                  <a:srgbClr val="50412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AutoShape 68"/>
          <p:cNvSpPr>
            <a:spLocks noChangeArrowheads="1"/>
          </p:cNvSpPr>
          <p:nvPr/>
        </p:nvSpPr>
        <p:spPr bwMode="auto">
          <a:xfrm>
            <a:off x="2918240" y="2889244"/>
            <a:ext cx="3237936" cy="371894"/>
          </a:xfrm>
          <a:prstGeom prst="triangle">
            <a:avLst>
              <a:gd name="adj" fmla="val 50000"/>
            </a:avLst>
          </a:prstGeom>
          <a:noFill/>
          <a:ln w="31750">
            <a:solidFill>
              <a:srgbClr val="4D7C8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endParaRPr lang="hu-HU" sz="2800"/>
          </a:p>
        </p:txBody>
      </p:sp>
      <p:sp>
        <p:nvSpPr>
          <p:cNvPr id="46" name="AutoShape 68"/>
          <p:cNvSpPr>
            <a:spLocks noChangeArrowheads="1"/>
          </p:cNvSpPr>
          <p:nvPr/>
        </p:nvSpPr>
        <p:spPr bwMode="auto">
          <a:xfrm>
            <a:off x="2918240" y="2499742"/>
            <a:ext cx="3237936" cy="371894"/>
          </a:xfrm>
          <a:prstGeom prst="triangle">
            <a:avLst>
              <a:gd name="adj" fmla="val 50000"/>
            </a:avLst>
          </a:prstGeom>
          <a:noFill/>
          <a:ln w="31750">
            <a:solidFill>
              <a:srgbClr val="4D7C8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endParaRPr lang="hu-HU" sz="2800"/>
          </a:p>
        </p:txBody>
      </p:sp>
      <p:sp>
        <p:nvSpPr>
          <p:cNvPr id="47" name="AutoShape 68"/>
          <p:cNvSpPr>
            <a:spLocks noChangeArrowheads="1"/>
          </p:cNvSpPr>
          <p:nvPr/>
        </p:nvSpPr>
        <p:spPr bwMode="auto">
          <a:xfrm>
            <a:off x="2918240" y="3278746"/>
            <a:ext cx="3237936" cy="371894"/>
          </a:xfrm>
          <a:prstGeom prst="triangle">
            <a:avLst>
              <a:gd name="adj" fmla="val 50000"/>
            </a:avLst>
          </a:prstGeom>
          <a:noFill/>
          <a:ln w="31750">
            <a:solidFill>
              <a:srgbClr val="4D7C8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endParaRPr lang="hu-HU" sz="2800"/>
          </a:p>
        </p:txBody>
      </p:sp>
      <p:sp>
        <p:nvSpPr>
          <p:cNvPr id="48" name="AutoShape 68"/>
          <p:cNvSpPr>
            <a:spLocks noChangeArrowheads="1"/>
          </p:cNvSpPr>
          <p:nvPr/>
        </p:nvSpPr>
        <p:spPr bwMode="auto">
          <a:xfrm>
            <a:off x="2918240" y="3668248"/>
            <a:ext cx="3237936" cy="371894"/>
          </a:xfrm>
          <a:prstGeom prst="triangle">
            <a:avLst>
              <a:gd name="adj" fmla="val 50000"/>
            </a:avLst>
          </a:prstGeom>
          <a:noFill/>
          <a:ln w="31750" cap="flat">
            <a:solidFill>
              <a:srgbClr val="4D7C84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endParaRPr lang="hu-HU" sz="2800"/>
          </a:p>
        </p:txBody>
      </p:sp>
      <p:sp>
        <p:nvSpPr>
          <p:cNvPr id="49" name="AutoShape 68"/>
          <p:cNvSpPr>
            <a:spLocks noChangeArrowheads="1"/>
          </p:cNvSpPr>
          <p:nvPr/>
        </p:nvSpPr>
        <p:spPr bwMode="auto">
          <a:xfrm>
            <a:off x="2918240" y="4057748"/>
            <a:ext cx="3237910" cy="371894"/>
          </a:xfrm>
          <a:prstGeom prst="triangle">
            <a:avLst>
              <a:gd name="adj" fmla="val 50000"/>
            </a:avLst>
          </a:prstGeom>
          <a:noFill/>
          <a:ln w="31750">
            <a:solidFill>
              <a:srgbClr val="4D7C8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endParaRPr lang="hu-HU" sz="2800"/>
          </a:p>
        </p:txBody>
      </p:sp>
      <p:sp>
        <p:nvSpPr>
          <p:cNvPr id="24" name="Szövegdoboz 35"/>
          <p:cNvSpPr txBox="1">
            <a:spLocks noChangeArrowheads="1"/>
          </p:cNvSpPr>
          <p:nvPr/>
        </p:nvSpPr>
        <p:spPr bwMode="auto">
          <a:xfrm>
            <a:off x="4572000" y="932031"/>
            <a:ext cx="4464050" cy="1346259"/>
          </a:xfrm>
          <a:prstGeom prst="roundRect">
            <a:avLst>
              <a:gd name="adj" fmla="val 7441"/>
            </a:avLst>
          </a:prstGeom>
          <a:solidFill>
            <a:srgbClr val="B3AA9D">
              <a:alpha val="50000"/>
            </a:srgbClr>
          </a:solidFill>
          <a:ln>
            <a:noFill/>
          </a:ln>
        </p:spPr>
        <p:txBody>
          <a:bodyPr rot="0" vert="horz" wrap="square" lIns="0" tIns="0" rIns="0" bIns="0" anchor="ctr" anchorCtr="0" upright="1">
            <a:noAutofit/>
          </a:bodyPr>
          <a:lstStyle/>
          <a:p>
            <a:r>
              <a:rPr lang="ru-RU" sz="1400" b="1" u="sng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Условные обозначения</a:t>
            </a:r>
            <a:r>
              <a:rPr lang="en-US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: </a:t>
            </a:r>
            <a:r>
              <a:rPr lang="ru-RU" sz="1400" b="1" dirty="0">
                <a:solidFill>
                  <a:srgbClr val="50412C"/>
                </a:solidFill>
                <a:effectLst/>
                <a:latin typeface="Calibri"/>
                <a:ea typeface="Calibri"/>
                <a:cs typeface="Times New Roman"/>
              </a:rPr>
              <a:t>Каждый треугольник обозначает элиту, а их вершины — верхушки элит</a:t>
            </a:r>
            <a:r>
              <a:rPr lang="en-GB" sz="1400" b="1" dirty="0">
                <a:solidFill>
                  <a:srgbClr val="50412C"/>
                </a:solidFill>
                <a:ea typeface="Calibri"/>
                <a:cs typeface="Times New Roman"/>
              </a:rPr>
              <a:t>. </a:t>
            </a:r>
            <a:r>
              <a:rPr lang="ru-RU" sz="1400" b="1" dirty="0">
                <a:solidFill>
                  <a:srgbClr val="50412C"/>
                </a:solidFill>
                <a:ea typeface="Calibri"/>
                <a:cs typeface="Times New Roman"/>
              </a:rPr>
              <a:t>Треугольники, перекрывающие друг друга, обозначают аннексию элит, а пунктирные линии — слияние. Оппозиционная пирамида, как правило, меньше, чем правящая</a:t>
            </a:r>
            <a:r>
              <a:rPr lang="en-GB" sz="1400" b="1" dirty="0">
                <a:solidFill>
                  <a:srgbClr val="50412C"/>
                </a:solidFill>
                <a:ea typeface="Calibri"/>
                <a:cs typeface="Times New Roman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47664" y="4511908"/>
            <a:ext cx="2244718" cy="4255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50412C"/>
                </a:solidFill>
                <a:ea typeface="Calibri"/>
                <a:cs typeface="Times New Roman"/>
              </a:rPr>
              <a:t>Полит</a:t>
            </a:r>
            <a:r>
              <a:rPr lang="hu-HU" sz="2000" b="1" dirty="0">
                <a:solidFill>
                  <a:srgbClr val="50412C"/>
                </a:solidFill>
                <a:ea typeface="Calibri"/>
                <a:cs typeface="Times New Roman"/>
              </a:rPr>
              <a:t>. (</a:t>
            </a:r>
            <a:r>
              <a:rPr lang="ru-RU" sz="2000" b="1" dirty="0">
                <a:solidFill>
                  <a:srgbClr val="50412C"/>
                </a:solidFill>
                <a:ea typeface="Calibri"/>
                <a:cs typeface="Times New Roman"/>
              </a:rPr>
              <a:t>правящая</a:t>
            </a:r>
            <a:r>
              <a:rPr lang="hu-HU" sz="2000" b="1" dirty="0">
                <a:solidFill>
                  <a:srgbClr val="50412C"/>
                </a:solidFill>
                <a:ea typeface="Calibri"/>
                <a:cs typeface="Times New Roman"/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64388" y="4496307"/>
            <a:ext cx="2349426" cy="4255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50412C"/>
                </a:solidFill>
                <a:ea typeface="Calibri"/>
                <a:cs typeface="Times New Roman"/>
              </a:rPr>
              <a:t>Полит</a:t>
            </a:r>
            <a:r>
              <a:rPr lang="hu-HU" sz="2000" b="1" dirty="0">
                <a:solidFill>
                  <a:srgbClr val="50412C"/>
                </a:solidFill>
                <a:ea typeface="Calibri"/>
                <a:cs typeface="Times New Roman"/>
              </a:rPr>
              <a:t>. (</a:t>
            </a:r>
            <a:r>
              <a:rPr lang="ru-RU" sz="2000" b="1" dirty="0">
                <a:solidFill>
                  <a:srgbClr val="50412C"/>
                </a:solidFill>
                <a:ea typeface="Calibri"/>
                <a:cs typeface="Times New Roman"/>
              </a:rPr>
              <a:t>оппозиция</a:t>
            </a:r>
            <a:r>
              <a:rPr lang="hu-HU" sz="2000" b="1" dirty="0">
                <a:solidFill>
                  <a:srgbClr val="50412C"/>
                </a:solidFill>
                <a:ea typeface="Calibri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2967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-20538"/>
            <a:ext cx="7992888" cy="720080"/>
          </a:xfrm>
        </p:spPr>
        <p:txBody>
          <a:bodyPr>
            <a:noAutofit/>
          </a:bodyPr>
          <a:lstStyle/>
          <a:p>
            <a:b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Политические акторы </a:t>
            </a:r>
            <a:r>
              <a:rPr lang="en-US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(2)</a:t>
            </a:r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а также экономические и общинные акторы в трех режимах полярного типа</a:t>
            </a:r>
            <a:br>
              <a:rPr lang="en-US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hu-HU" sz="2200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669617"/>
              </p:ext>
            </p:extLst>
          </p:nvPr>
        </p:nvGraphicFramePr>
        <p:xfrm>
          <a:off x="71723" y="809780"/>
          <a:ext cx="9000553" cy="428355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64257">
                  <a:extLst>
                    <a:ext uri="{9D8B030D-6E8A-4147-A177-3AD203B41FA5}">
                      <a16:colId xmlns:a16="http://schemas.microsoft.com/office/drawing/2014/main" val="3691086866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798289139"/>
                    </a:ext>
                  </a:extLst>
                </a:gridCol>
                <a:gridCol w="2664012">
                  <a:extLst>
                    <a:ext uri="{9D8B030D-6E8A-4147-A177-3AD203B41FA5}">
                      <a16:colId xmlns:a16="http://schemas.microsoft.com/office/drawing/2014/main" val="3900325850"/>
                    </a:ext>
                  </a:extLst>
                </a:gridCol>
                <a:gridCol w="2196020">
                  <a:extLst>
                    <a:ext uri="{9D8B030D-6E8A-4147-A177-3AD203B41FA5}">
                      <a16:colId xmlns:a16="http://schemas.microsoft.com/office/drawing/2014/main" val="168663762"/>
                    </a:ext>
                  </a:extLst>
                </a:gridCol>
              </a:tblGrid>
              <a:tr h="468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  <a:endParaRPr lang="hu-HU" sz="14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B"/>
                          </a:solidFill>
                          <a:effectLst/>
                        </a:rPr>
                        <a:t>Либеральная демократия</a:t>
                      </a:r>
                      <a:endParaRPr lang="hu-HU" sz="1400" b="1" i="0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B"/>
                          </a:solidFill>
                          <a:effectLst/>
                        </a:rPr>
                        <a:t>Патрональная автократия</a:t>
                      </a:r>
                      <a:endParaRPr lang="hu-HU" sz="1400" b="1" i="0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B"/>
                          </a:solidFill>
                          <a:effectLst/>
                        </a:rPr>
                        <a:t>Коммунистическая диктатура</a:t>
                      </a:r>
                      <a:endParaRPr lang="hu-HU" sz="1400" b="1" i="0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198281"/>
                  </a:ext>
                </a:extLst>
              </a:tr>
              <a:tr h="368888">
                <a:tc rowSpan="4"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B"/>
                          </a:solidFill>
                          <a:effectLst/>
                        </a:rPr>
                        <a:t>ПОЛИТИЧЕСКИЕ АКТОРЫ</a:t>
                      </a:r>
                      <a:endParaRPr lang="hu-HU" sz="1400" b="1" i="0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государственная служба безопасности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служба безопасности патрона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партийная служба безопасности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534633"/>
                  </a:ext>
                </a:extLst>
              </a:tr>
              <a:tr h="63667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демократическая партия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партия политиков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присоединение</a:t>
                      </a: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партия патрона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партия вассалов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кооптация/принятие в семью</a:t>
                      </a: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централизованная партия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партия функционеров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прием в партию</a:t>
                      </a: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574303"/>
                  </a:ext>
                </a:extLst>
              </a:tr>
              <a:tr h="21585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управляющая партия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партия-«приводной ремень»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партия-государство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04314"/>
                  </a:ext>
                </a:extLst>
              </a:tr>
              <a:tr h="55618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оппозиционная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партия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маргинализированная/ прирученная/ликвидированная/фейковая партия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отсутствует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407667"/>
                  </a:ext>
                </a:extLst>
              </a:tr>
              <a:tr h="368888">
                <a:tc rowSpan="3"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B"/>
                          </a:solidFill>
                          <a:effectLst/>
                        </a:rPr>
                        <a:t>ЭКОНОМИЧЕСКИЕ</a:t>
                      </a:r>
                      <a:r>
                        <a:rPr lang="en-US" sz="1400" b="1" dirty="0">
                          <a:solidFill>
                            <a:srgbClr val="4D7C8B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4D7C8B"/>
                          </a:solidFill>
                          <a:effectLst/>
                        </a:rPr>
                        <a:t>АКТОРЫ</a:t>
                      </a:r>
                      <a:endParaRPr lang="hu-HU" sz="1400" b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предприниматель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олигарх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 / </a:t>
                      </a:r>
                      <a:r>
                        <a:rPr lang="ru-RU" sz="1100" b="1" dirty="0" err="1">
                          <a:solidFill>
                            <a:srgbClr val="50412B"/>
                          </a:solidFill>
                          <a:effectLst/>
                        </a:rPr>
                        <a:t>минигарх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руководитель государственного предприятия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174697"/>
                  </a:ext>
                </a:extLst>
              </a:tr>
              <a:tr h="36888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6575" algn="r"/>
                        </a:tabLs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лоббист</a:t>
                      </a:r>
                      <a:b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</a:b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представительство бизнес интересов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брокер-коррупционер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содействие коррупционной деятельности</a:t>
                      </a:r>
                    </a:p>
                  </a:txBody>
                  <a:tcPr marL="39156" marR="39156" marT="5438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50412B"/>
                          </a:solidFill>
                          <a:effectLst/>
                        </a:rPr>
                        <a:t>толкач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плановые сделки или бартер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500950"/>
                  </a:ext>
                </a:extLst>
              </a:tr>
              <a:tr h="36888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отсутствует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экономическое подставное лицо (подставная компания)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отсутствует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370896"/>
                  </a:ext>
                </a:extLst>
              </a:tr>
              <a:tr h="215851">
                <a:tc rowSpan="3">
                  <a:txBody>
                    <a:bodyPr/>
                    <a:lstStyle/>
                    <a:p>
                      <a:pPr marL="68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4D7C8B"/>
                          </a:solidFill>
                          <a:effectLst/>
                        </a:rPr>
                        <a:t>ОБЩИННЫЕ АКТОРЫ</a:t>
                      </a:r>
                      <a:endParaRPr lang="hu-HU" sz="1400" b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гражданин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слуга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 (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клиент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)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объект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354616"/>
                  </a:ext>
                </a:extLst>
              </a:tr>
              <a:tr h="21585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независимая церковь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50412B"/>
                          </a:solidFill>
                          <a:effectLst/>
                        </a:rPr>
                        <a:t>клиентарная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 церковь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репрессированная 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церковь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103304"/>
                  </a:ext>
                </a:extLst>
              </a:tr>
              <a:tr h="42626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НПО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ГОНГО (НПО, организованное государством)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ОПР (организация-«приводной ремень»)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56" marR="39156" marT="5438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925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32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275606"/>
          </a:xfrm>
        </p:spPr>
        <p:txBody>
          <a:bodyPr>
            <a:noAutofit/>
          </a:bodyPr>
          <a:lstStyle/>
          <a:p>
            <a:r>
              <a:rPr lang="ru-RU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Патрональная сеть в посткоммунистической однопирамидальной системе не похожа на </a:t>
            </a:r>
            <a:r>
              <a:rPr lang="ru-RU" sz="1800" b="1" i="1" dirty="0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служилых дворян или феодальное сословие</a:t>
            </a:r>
            <a:br>
              <a:rPr lang="hu-HU" sz="1800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ru-RU" sz="1800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в дореволюционной России</a:t>
            </a:r>
            <a:r>
              <a:rPr lang="en-US" sz="1800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ru-RU" sz="1800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br>
              <a:rPr lang="ru-RU" sz="1800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800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поскольку в приемной политической семье </a:t>
            </a:r>
            <a:r>
              <a:rPr lang="en-US" sz="1800" dirty="0">
                <a:solidFill>
                  <a:srgbClr val="50412C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</a:t>
            </a:r>
            <a:endParaRPr lang="hu-HU" sz="1800" dirty="0">
              <a:solidFill>
                <a:srgbClr val="50412C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312" y="1419622"/>
            <a:ext cx="8207375" cy="372387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ru-RU" sz="1800" dirty="0">
                <a:solidFill>
                  <a:srgbClr val="50412C"/>
                </a:solidFill>
              </a:rPr>
              <a:t>отсутствует какая-либо корпоративная организация, отдельные должности, расположенные в иерархическом порядке по отношению к верховному патрону и корпоративное самосознание;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en-GB" sz="1800" dirty="0">
                <a:solidFill>
                  <a:srgbClr val="50412C"/>
                </a:solidFill>
              </a:rPr>
              <a:t>c</a:t>
            </a:r>
            <a:r>
              <a:rPr lang="ru-RU" sz="1800" dirty="0">
                <a:solidFill>
                  <a:srgbClr val="50412C"/>
                </a:solidFill>
              </a:rPr>
              <a:t> юридической точки зрения, клиент не является вассалом, но его социальное положение ничем не отличается от вассалитета; в то время как социальное положение закрепляется за всеми без исключения вассалами с помощью юридических норм, в патрональных автократиях права клиентов и патронов равны</a:t>
            </a:r>
            <a:r>
              <a:rPr lang="en-US" sz="1800" dirty="0">
                <a:solidFill>
                  <a:srgbClr val="50412C"/>
                </a:solidFill>
              </a:rPr>
              <a:t>;</a:t>
            </a:r>
            <a:endParaRPr lang="hu-HU" sz="1800" dirty="0">
              <a:solidFill>
                <a:srgbClr val="50412C"/>
              </a:solidFill>
            </a:endParaRPr>
          </a:p>
          <a:p>
            <a:pPr lvl="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ru-RU" sz="1800" dirty="0">
                <a:solidFill>
                  <a:srgbClr val="50412C"/>
                </a:solidFill>
              </a:rPr>
              <a:t>с верховным патроном не возможны «договорные» отношения</a:t>
            </a:r>
            <a:r>
              <a:rPr lang="en-US" sz="1800" dirty="0">
                <a:solidFill>
                  <a:srgbClr val="50412C"/>
                </a:solidFill>
              </a:rPr>
              <a:t>;</a:t>
            </a:r>
            <a:endParaRPr lang="hu-HU" sz="1800" dirty="0">
              <a:solidFill>
                <a:srgbClr val="50412C"/>
              </a:solidFill>
            </a:endParaRPr>
          </a:p>
          <a:p>
            <a:pPr lvl="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ru-RU" sz="1800" dirty="0">
                <a:solidFill>
                  <a:srgbClr val="50412C"/>
                </a:solidFill>
              </a:rPr>
              <a:t>сословный статус вассала не предполагает обязательного владения имуществом</a:t>
            </a:r>
            <a:r>
              <a:rPr lang="en-US" sz="1800" dirty="0">
                <a:solidFill>
                  <a:srgbClr val="50412C"/>
                </a:solidFill>
              </a:rPr>
              <a:t>; </a:t>
            </a:r>
            <a:r>
              <a:rPr lang="ru-RU" sz="1800" dirty="0" err="1">
                <a:solidFill>
                  <a:srgbClr val="50412C"/>
                </a:solidFill>
              </a:rPr>
              <a:t>субпатронов</a:t>
            </a:r>
            <a:r>
              <a:rPr lang="ru-RU" sz="1800" dirty="0">
                <a:solidFill>
                  <a:srgbClr val="50412C"/>
                </a:solidFill>
              </a:rPr>
              <a:t> и клиентов можно лишить их собственности в любой момент</a:t>
            </a:r>
            <a:r>
              <a:rPr lang="en-US" sz="1800" dirty="0">
                <a:solidFill>
                  <a:srgbClr val="50412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2725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276350"/>
          </a:xfrm>
        </p:spPr>
        <p:txBody>
          <a:bodyPr>
            <a:noAutofit/>
          </a:bodyPr>
          <a:lstStyle/>
          <a:p>
            <a:r>
              <a:rPr lang="ru-RU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Патрональная сеть в посткоммунистической однопирамидальной системе не похожа на </a:t>
            </a:r>
            <a:r>
              <a:rPr lang="ru-RU" sz="1800" i="1" dirty="0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номенклатуру</a:t>
            </a:r>
            <a:r>
              <a:rPr lang="en-US" sz="1800" b="1" dirty="0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ru-RU" sz="1800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в СССР</a:t>
            </a:r>
            <a:r>
              <a:rPr lang="hu-HU" sz="1800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en-US" sz="1800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br>
              <a:rPr lang="ru-RU" sz="1800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800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поскольку приемная политическая семья </a:t>
            </a:r>
            <a:r>
              <a:rPr lang="en-US" sz="1800" dirty="0">
                <a:solidFill>
                  <a:srgbClr val="50412C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</a:t>
            </a:r>
            <a:endParaRPr lang="hu-HU" sz="1800" dirty="0">
              <a:solidFill>
                <a:srgbClr val="50412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313" y="1276350"/>
            <a:ext cx="8207376" cy="386715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ru-RU" sz="1800" dirty="0">
                <a:solidFill>
                  <a:srgbClr val="50412C"/>
                </a:solidFill>
              </a:rPr>
              <a:t>распространяет сеть политического и бюрократического управления за пределы своих формальных институтов</a:t>
            </a:r>
            <a:r>
              <a:rPr lang="hu-HU" sz="1800" dirty="0">
                <a:solidFill>
                  <a:srgbClr val="50412C"/>
                </a:solidFill>
              </a:rPr>
              <a:t>;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ru-RU" sz="1800" dirty="0">
                <a:solidFill>
                  <a:srgbClr val="50412C"/>
                </a:solidFill>
              </a:rPr>
              <a:t>как правило, принимает в свои ряды не отдельных индивидов, а своего рода «семью»</a:t>
            </a:r>
            <a:r>
              <a:rPr lang="en-GB" sz="1800" dirty="0">
                <a:solidFill>
                  <a:srgbClr val="50412C"/>
                </a:solidFill>
              </a:rPr>
              <a:t> </a:t>
            </a:r>
            <a:r>
              <a:rPr lang="ru-RU" sz="1800" dirty="0">
                <a:solidFill>
                  <a:srgbClr val="50412C"/>
                </a:solidFill>
              </a:rPr>
              <a:t>из приемных членов, тогда как номенклатура состояла из индивидов</a:t>
            </a:r>
            <a:r>
              <a:rPr lang="en-US" sz="1800" dirty="0">
                <a:solidFill>
                  <a:srgbClr val="50412C"/>
                </a:solidFill>
              </a:rPr>
              <a:t>;</a:t>
            </a:r>
            <a:endParaRPr lang="hu-HU" sz="1800" dirty="0">
              <a:solidFill>
                <a:srgbClr val="50412C"/>
              </a:solidFill>
            </a:endParaRPr>
          </a:p>
          <a:p>
            <a:pPr lvl="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ru-RU" sz="1800" dirty="0">
                <a:solidFill>
                  <a:srgbClr val="50412C"/>
                </a:solidFill>
              </a:rPr>
              <a:t>состоит из людей, которые могут иметь не одну формальную позицию, а целый ряд формальных и неформальных полиций одновременно</a:t>
            </a:r>
            <a:r>
              <a:rPr lang="hu-HU" sz="1800" dirty="0">
                <a:solidFill>
                  <a:srgbClr val="50412C"/>
                </a:solidFill>
              </a:rPr>
              <a:t>;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ru-RU" sz="1800" dirty="0">
                <a:solidFill>
                  <a:srgbClr val="50412C"/>
                </a:solidFill>
              </a:rPr>
              <a:t>обладает привилегиями, которые обеспечивают ей не только дополнительный доход и высокий уровень жизни, но и собственность</a:t>
            </a:r>
            <a:r>
              <a:rPr lang="en-US" sz="1800" dirty="0">
                <a:solidFill>
                  <a:srgbClr val="50412C"/>
                </a:solidFill>
              </a:rPr>
              <a:t>;</a:t>
            </a:r>
            <a:endParaRPr lang="hu-HU" sz="1800" dirty="0">
              <a:solidFill>
                <a:srgbClr val="50412C"/>
              </a:solidFill>
            </a:endParaRP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ru-RU" sz="1800" dirty="0">
                <a:solidFill>
                  <a:srgbClr val="50412C"/>
                </a:solidFill>
              </a:rPr>
              <a:t>обеспечивает своих членов привилегиями в виде собственности, владение которой не ограничивается сроком их «службы», и может быть сохранено после ее окончания</a:t>
            </a:r>
            <a:r>
              <a:rPr lang="hu-HU" sz="1800" dirty="0">
                <a:solidFill>
                  <a:srgbClr val="50412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9324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87425"/>
          </a:xfrm>
        </p:spPr>
        <p:txBody>
          <a:bodyPr>
            <a:noAutofit/>
          </a:bodyPr>
          <a:lstStyle/>
          <a:p>
            <a:pPr lvl="0"/>
            <a:r>
              <a:rPr lang="ru-RU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Патрональная сеть в посткоммунистической однопирамидальной системе это не </a:t>
            </a:r>
            <a:r>
              <a:rPr lang="ru-RU" sz="1800" b="1" i="1" dirty="0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класс</a:t>
            </a:r>
            <a:r>
              <a:rPr lang="en-US" sz="1800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1800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поскольку приемная политическая семья </a:t>
            </a:r>
            <a:r>
              <a:rPr lang="en-US" sz="1800" dirty="0">
                <a:solidFill>
                  <a:srgbClr val="50412C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</a:t>
            </a:r>
            <a:endParaRPr lang="en-US" sz="1800" dirty="0">
              <a:solidFill>
                <a:srgbClr val="50412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843558"/>
            <a:ext cx="8424168" cy="446449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ru-RU" sz="1800" dirty="0">
                <a:solidFill>
                  <a:srgbClr val="50412C"/>
                </a:solidFill>
              </a:rPr>
              <a:t>не является экономическим в своей основе феноменом, который связывал бы</a:t>
            </a:r>
            <a:r>
              <a:rPr lang="en-GB" sz="1800" dirty="0">
                <a:solidFill>
                  <a:srgbClr val="50412C"/>
                </a:solidFill>
              </a:rPr>
              <a:t> </a:t>
            </a:r>
            <a:r>
              <a:rPr lang="ru-RU" sz="1800" dirty="0">
                <a:solidFill>
                  <a:srgbClr val="50412C"/>
                </a:solidFill>
              </a:rPr>
              <a:t>людей с одинаковым экономическим статусом в капиталистическом обществе правового равенства</a:t>
            </a:r>
            <a:r>
              <a:rPr lang="en-US" sz="1800" dirty="0">
                <a:solidFill>
                  <a:srgbClr val="50412C"/>
                </a:solidFill>
              </a:rPr>
              <a:t>;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ru-RU" sz="1800" dirty="0">
                <a:solidFill>
                  <a:srgbClr val="50412C"/>
                </a:solidFill>
              </a:rPr>
              <a:t>является не результатом социальных неравенства, расслоения и фрагментации, а их причиной</a:t>
            </a:r>
            <a:r>
              <a:rPr lang="en-US" sz="1800" dirty="0">
                <a:solidFill>
                  <a:srgbClr val="50412C"/>
                </a:solidFill>
              </a:rPr>
              <a:t>;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ru-RU" sz="1800" dirty="0">
                <a:solidFill>
                  <a:srgbClr val="50412C"/>
                </a:solidFill>
              </a:rPr>
              <a:t>предполагает вертикальные иерархические сильные связи (патрональной зависимости) между членами, вместо горизонтальных слабых связей </a:t>
            </a:r>
            <a:r>
              <a:rPr lang="ru-RU" sz="1800" dirty="0" err="1">
                <a:solidFill>
                  <a:srgbClr val="50412C"/>
                </a:solidFill>
              </a:rPr>
              <a:t>непатронального</a:t>
            </a:r>
            <a:r>
              <a:rPr lang="ru-RU" sz="1800" dirty="0">
                <a:solidFill>
                  <a:srgbClr val="50412C"/>
                </a:solidFill>
              </a:rPr>
              <a:t> типа</a:t>
            </a:r>
            <a:r>
              <a:rPr lang="en-US" sz="1800" dirty="0">
                <a:solidFill>
                  <a:srgbClr val="50412C"/>
                </a:solidFill>
              </a:rPr>
              <a:t>;</a:t>
            </a:r>
            <a:endParaRPr lang="hu-HU" sz="1800" dirty="0">
              <a:solidFill>
                <a:srgbClr val="50412C"/>
              </a:solidFill>
            </a:endParaRPr>
          </a:p>
          <a:p>
            <a:pPr lvl="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ru-RU" sz="1800" dirty="0">
                <a:solidFill>
                  <a:srgbClr val="50412C"/>
                </a:solidFill>
              </a:rPr>
              <a:t>сплочена не на основании классового сознания или идентичности, а по принципу персональной лояльности и получаемой взамен на нее защиты</a:t>
            </a:r>
            <a:r>
              <a:rPr lang="en-US" sz="1800" dirty="0">
                <a:solidFill>
                  <a:srgbClr val="50412C"/>
                </a:solidFill>
              </a:rPr>
              <a:t>;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ru-RU" sz="1800" dirty="0">
                <a:solidFill>
                  <a:srgbClr val="50412C"/>
                </a:solidFill>
              </a:rPr>
              <a:t>формирует общество, в котором горизонтальные организации для коллективных переговоров, созданные по классовому принципу, не работают</a:t>
            </a:r>
            <a:r>
              <a:rPr lang="en-US" sz="1800" dirty="0">
                <a:solidFill>
                  <a:srgbClr val="50412C"/>
                </a:solidFill>
              </a:rPr>
              <a:t>;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ru-RU" sz="1800" dirty="0">
                <a:solidFill>
                  <a:srgbClr val="50412C"/>
                </a:solidFill>
              </a:rPr>
              <a:t>кооптирует и подчиняет себе социальные группы, а не борется с ними</a:t>
            </a:r>
            <a:r>
              <a:rPr lang="en-US" sz="1800" dirty="0">
                <a:solidFill>
                  <a:srgbClr val="50412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9091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856538" cy="987425"/>
          </a:xfrm>
        </p:spPr>
        <p:txBody>
          <a:bodyPr>
            <a:noAutofit/>
          </a:bodyPr>
          <a:lstStyle/>
          <a:p>
            <a:pPr lvl="0"/>
            <a:r>
              <a:rPr lang="ru-RU" sz="1800" b="1" i="1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Патрональная сеть в посткоммунистической однопирамидальной системе это </a:t>
            </a:r>
            <a:r>
              <a:rPr lang="ru-RU" sz="1800" b="1" i="1" dirty="0">
                <a:solidFill>
                  <a:srgbClr val="CD5F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приемная политическая семья</a:t>
            </a:r>
            <a:r>
              <a:rPr lang="en-US" sz="1800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1800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поскольку</a:t>
            </a:r>
            <a:r>
              <a:rPr lang="en-US" sz="1800" dirty="0">
                <a:solidFill>
                  <a:srgbClr val="5041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hu-HU" sz="1800" dirty="0">
              <a:solidFill>
                <a:srgbClr val="50412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998865"/>
            <a:ext cx="8640960" cy="422793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ru-RU" sz="1700" dirty="0">
                <a:solidFill>
                  <a:srgbClr val="50412C"/>
                </a:solidFill>
              </a:rPr>
              <a:t>различные расширенные сети личных связей организованы в единую сеть приемной политической семьи </a:t>
            </a:r>
            <a:r>
              <a:rPr lang="hu-HU" sz="1700" dirty="0">
                <a:solidFill>
                  <a:srgbClr val="50412C"/>
                </a:solidFill>
              </a:rPr>
              <a:t>(</a:t>
            </a:r>
            <a:r>
              <a:rPr lang="ru-RU" sz="1700" dirty="0">
                <a:solidFill>
                  <a:srgbClr val="50412C"/>
                </a:solidFill>
              </a:rPr>
              <a:t>политико-экономический клан</a:t>
            </a:r>
            <a:r>
              <a:rPr lang="hu-HU" sz="1700" dirty="0">
                <a:solidFill>
                  <a:srgbClr val="50412C"/>
                </a:solidFill>
              </a:rPr>
              <a:t>)</a:t>
            </a:r>
            <a:r>
              <a:rPr lang="en-US" sz="1700" dirty="0">
                <a:solidFill>
                  <a:srgbClr val="50412C"/>
                </a:solidFill>
              </a:rPr>
              <a:t>;</a:t>
            </a:r>
            <a:endParaRPr lang="hu-HU" sz="1700" dirty="0">
              <a:solidFill>
                <a:srgbClr val="50412C"/>
              </a:solidFill>
            </a:endParaRPr>
          </a:p>
          <a:p>
            <a:pPr lvl="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ru-RU" sz="1700" dirty="0">
                <a:solidFill>
                  <a:srgbClr val="50412C"/>
                </a:solidFill>
              </a:rPr>
              <a:t>она состоит не только из отдельных индивидов, но и целых семей/приемных семей</a:t>
            </a:r>
            <a:r>
              <a:rPr lang="en-US" sz="1700" dirty="0">
                <a:solidFill>
                  <a:srgbClr val="50412C"/>
                </a:solidFill>
              </a:rPr>
              <a:t>; </a:t>
            </a:r>
            <a:endParaRPr lang="hu-HU" sz="1700" dirty="0">
              <a:solidFill>
                <a:srgbClr val="50412C"/>
              </a:solidFill>
            </a:endParaRPr>
          </a:p>
          <a:p>
            <a:pPr lvl="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ru-RU" sz="1700" dirty="0">
                <a:solidFill>
                  <a:srgbClr val="50412C"/>
                </a:solidFill>
              </a:rPr>
              <a:t>она является неформальным образованием и не имеет официального членства</a:t>
            </a:r>
            <a:r>
              <a:rPr lang="en-US" sz="1700" dirty="0">
                <a:solidFill>
                  <a:srgbClr val="50412C"/>
                </a:solidFill>
              </a:rPr>
              <a:t>;</a:t>
            </a:r>
            <a:endParaRPr lang="hu-HU" sz="1700" dirty="0">
              <a:solidFill>
                <a:srgbClr val="50412C"/>
              </a:solidFill>
            </a:endParaRPr>
          </a:p>
          <a:p>
            <a:pPr lvl="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ru-RU" sz="1700" dirty="0">
                <a:solidFill>
                  <a:srgbClr val="50412C"/>
                </a:solidFill>
              </a:rPr>
              <a:t>она распространяется на формальные институты</a:t>
            </a:r>
            <a:r>
              <a:rPr lang="en-US" sz="1700" dirty="0">
                <a:solidFill>
                  <a:srgbClr val="50412C"/>
                </a:solidFill>
              </a:rPr>
              <a:t>;  </a:t>
            </a:r>
            <a:endParaRPr lang="hu-HU" sz="1700" dirty="0">
              <a:solidFill>
                <a:srgbClr val="50412C"/>
              </a:solidFill>
            </a:endParaRPr>
          </a:p>
          <a:p>
            <a:pPr lvl="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ru-RU" sz="1700" dirty="0">
                <a:solidFill>
                  <a:srgbClr val="50412C"/>
                </a:solidFill>
              </a:rPr>
              <a:t>в ее основе лежит патрональная, а не организационная лояльность (возможности свободного входа или выхода не существует</a:t>
            </a:r>
            <a:r>
              <a:rPr lang="en-US" sz="1700" dirty="0">
                <a:solidFill>
                  <a:srgbClr val="50412C"/>
                </a:solidFill>
              </a:rPr>
              <a:t>);</a:t>
            </a:r>
            <a:endParaRPr lang="hu-HU" sz="1700" dirty="0">
              <a:solidFill>
                <a:srgbClr val="50412C"/>
              </a:solidFill>
            </a:endParaRPr>
          </a:p>
          <a:p>
            <a:pPr lvl="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ru-RU" sz="1700" dirty="0">
                <a:solidFill>
                  <a:srgbClr val="50412C"/>
                </a:solidFill>
              </a:rPr>
              <a:t>статус внутри приемной политической семьи не обязательно соответствует официальной административной позиции ее членов</a:t>
            </a:r>
            <a:r>
              <a:rPr lang="en-US" sz="1700" dirty="0">
                <a:solidFill>
                  <a:srgbClr val="50412C"/>
                </a:solidFill>
              </a:rPr>
              <a:t>;</a:t>
            </a:r>
            <a:endParaRPr lang="hu-HU" sz="1700" dirty="0">
              <a:solidFill>
                <a:srgbClr val="50412C"/>
              </a:solidFill>
            </a:endParaRPr>
          </a:p>
          <a:p>
            <a:pPr lvl="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ru-RU" sz="1700" dirty="0">
                <a:solidFill>
                  <a:srgbClr val="50412C"/>
                </a:solidFill>
              </a:rPr>
              <a:t>ее власть основана на слиянии политических и экономических «ресурсов»</a:t>
            </a:r>
            <a:r>
              <a:rPr lang="en-US" sz="1700" dirty="0">
                <a:solidFill>
                  <a:srgbClr val="50412C"/>
                </a:solidFill>
              </a:rPr>
              <a:t>;</a:t>
            </a:r>
            <a:endParaRPr lang="hu-HU" sz="1700" dirty="0">
              <a:solidFill>
                <a:srgbClr val="50412C"/>
              </a:solidFill>
            </a:endParaRPr>
          </a:p>
          <a:p>
            <a:pPr lvl="0">
              <a:spcBef>
                <a:spcPts val="0"/>
              </a:spcBef>
              <a:spcAft>
                <a:spcPts val="1000"/>
              </a:spcAft>
              <a:buClr>
                <a:srgbClr val="4D7C84"/>
              </a:buClr>
              <a:buFont typeface="Wingdings" pitchFamily="2" charset="2"/>
              <a:buChar char="Ø"/>
            </a:pPr>
            <a:r>
              <a:rPr lang="ru-RU" sz="1700" dirty="0">
                <a:solidFill>
                  <a:srgbClr val="50412C"/>
                </a:solidFill>
              </a:rPr>
              <a:t>она организована в соответствии с культурной моделью патриархальной семьи или клана</a:t>
            </a:r>
            <a:r>
              <a:rPr lang="en-US" sz="1700" dirty="0">
                <a:solidFill>
                  <a:srgbClr val="50412C"/>
                </a:solidFill>
              </a:rPr>
              <a:t>.</a:t>
            </a:r>
            <a:endParaRPr lang="hu-HU" sz="1700" dirty="0">
              <a:solidFill>
                <a:srgbClr val="5041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28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598795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Основные акторы</a:t>
            </a:r>
            <a:r>
              <a:rPr lang="hu-HU" sz="2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2200" b="1" dirty="0" err="1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полигарх</a:t>
            </a:r>
            <a:r>
              <a:rPr lang="hu-HU" sz="2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2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олигарх</a:t>
            </a:r>
            <a:r>
              <a:rPr lang="hu-HU" sz="2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2200" b="1" dirty="0">
                <a:solidFill>
                  <a:srgbClr val="8B52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подставное лицо</a:t>
            </a:r>
            <a:endParaRPr lang="hu-HU" sz="2200" b="1" dirty="0">
              <a:solidFill>
                <a:srgbClr val="8B52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12998" y="483518"/>
            <a:ext cx="8928100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700"/>
              </a:spcAft>
              <a:buClr>
                <a:srgbClr val="4D7C84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b="1" dirty="0" err="1">
                <a:solidFill>
                  <a:srgbClr val="50412C"/>
                </a:solidFill>
              </a:rPr>
              <a:t>Полигарх</a:t>
            </a:r>
            <a:r>
              <a:rPr lang="ru-RU" sz="1500" b="1" dirty="0">
                <a:solidFill>
                  <a:srgbClr val="50412C"/>
                </a:solidFill>
              </a:rPr>
              <a:t> </a:t>
            </a:r>
            <a:r>
              <a:rPr lang="ru-RU" sz="1500" dirty="0">
                <a:solidFill>
                  <a:srgbClr val="50412C"/>
                </a:solidFill>
              </a:rPr>
              <a:t>–</a:t>
            </a:r>
            <a:r>
              <a:rPr lang="ru-RU" sz="1500" b="1" dirty="0">
                <a:solidFill>
                  <a:srgbClr val="50412C"/>
                </a:solidFill>
              </a:rPr>
              <a:t> </a:t>
            </a:r>
            <a:r>
              <a:rPr lang="ru-RU" sz="1500" dirty="0">
                <a:solidFill>
                  <a:srgbClr val="50412C"/>
                </a:solidFill>
              </a:rPr>
              <a:t>это актор, который обладает формальной политической и неформальной экономической властью. Другими словами, он действует как в сфере политического, так и в сфере экономического социального действия, накапливая нелегитимное богатство с помощью легитимной политической власти и управляя политическим бизнес предприятием.</a:t>
            </a:r>
          </a:p>
          <a:p>
            <a:pPr marL="182563" indent="-182563">
              <a:spcAft>
                <a:spcPts val="700"/>
              </a:spcAft>
              <a:buClr>
                <a:srgbClr val="4D7C84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50412C"/>
                </a:solidFill>
              </a:rPr>
              <a:t>Олигарх</a:t>
            </a:r>
            <a:r>
              <a:rPr lang="en-US" sz="1500" dirty="0">
                <a:solidFill>
                  <a:srgbClr val="50412C"/>
                </a:solidFill>
              </a:rPr>
              <a:t> </a:t>
            </a:r>
            <a:r>
              <a:rPr lang="ru-RU" sz="1500" dirty="0">
                <a:solidFill>
                  <a:srgbClr val="50412C"/>
                </a:solidFill>
              </a:rPr>
              <a:t>– это актор, обладающий формальной экономической и неформальной политической властью. Другими словами, он является собственником экономической единицы, которая функционирует в соответствии с дискреционными правилами. Критерием его успеха является союзничество с патроном (т.е. способность использовать его покровительство), на основании которого он либо получает прибыль либо несет убытки. У него всегда есть связи с (формальными) политическими акторами, и эти связи – по крайней мере те, что имеют решающее значение, – неформальны и принудительны либо с его стороны, либо со стороны другого актора (встроенного в правящую элиту).</a:t>
            </a:r>
          </a:p>
          <a:p>
            <a:pPr marL="182563" indent="-182563">
              <a:spcAft>
                <a:spcPts val="700"/>
              </a:spcAft>
              <a:buClr>
                <a:srgbClr val="4D7C84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50412C"/>
                </a:solidFill>
              </a:rPr>
              <a:t>Политическое подставное лицо </a:t>
            </a:r>
            <a:r>
              <a:rPr lang="ru-RU" sz="1500" dirty="0">
                <a:solidFill>
                  <a:srgbClr val="50412C"/>
                </a:solidFill>
              </a:rPr>
              <a:t>– это актор, который формально обладает политической властью, но не может ею пользоваться по своему усмотрению. Другими словами, он участвует в политической сфере, но является клиентом в патрональной сети, подчиненной воле патрона (прежде всего верховного патрона), который распоряжается формальными полномочиями подставных лиц</a:t>
            </a:r>
            <a:r>
              <a:rPr lang="en-US" sz="1500" dirty="0">
                <a:solidFill>
                  <a:srgbClr val="50412C"/>
                </a:solidFill>
              </a:rPr>
              <a:t>.</a:t>
            </a:r>
            <a:endParaRPr lang="hu-HU" sz="1500" dirty="0">
              <a:solidFill>
                <a:srgbClr val="50412C"/>
              </a:solidFill>
            </a:endParaRPr>
          </a:p>
          <a:p>
            <a:pPr marL="182563" indent="-182563">
              <a:spcAft>
                <a:spcPts val="700"/>
              </a:spcAft>
              <a:buClr>
                <a:srgbClr val="4D7C84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50412C"/>
                </a:solidFill>
              </a:rPr>
              <a:t>Экономическое</a:t>
            </a:r>
            <a:r>
              <a:rPr lang="en-US" sz="1500" b="1" dirty="0">
                <a:solidFill>
                  <a:srgbClr val="50412C"/>
                </a:solidFill>
              </a:rPr>
              <a:t> </a:t>
            </a:r>
            <a:r>
              <a:rPr lang="ru-RU" sz="1500" b="1" dirty="0">
                <a:solidFill>
                  <a:srgbClr val="50412C"/>
                </a:solidFill>
              </a:rPr>
              <a:t>подставное лицо </a:t>
            </a:r>
            <a:r>
              <a:rPr lang="ru-RU" sz="1500" dirty="0">
                <a:solidFill>
                  <a:srgbClr val="50412C"/>
                </a:solidFill>
              </a:rPr>
              <a:t>– это актор, который обладает формальной экономической властью, но не может пользоваться ею по своему усмотрению. Другими словами, он действует в сфере экономического действия, но является клиентом патрональной сети и подчиняется воле патрона (прежде всего верховного патрона), который распоряжается формальными правами подставного лица</a:t>
            </a:r>
            <a:r>
              <a:rPr lang="en-US" sz="1500" dirty="0">
                <a:solidFill>
                  <a:srgbClr val="50412C"/>
                </a:solidFill>
              </a:rPr>
              <a:t>.</a:t>
            </a:r>
            <a:endParaRPr lang="hu-HU" sz="1500" dirty="0">
              <a:solidFill>
                <a:srgbClr val="5041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36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"/>
            <a:ext cx="7560840" cy="699542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8D50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Отличия в положениях главного предпринимателя и олигарха идеального типа</a:t>
            </a:r>
            <a:endParaRPr lang="hu-HU" sz="2200" b="1" dirty="0">
              <a:solidFill>
                <a:srgbClr val="8D50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346712"/>
              </p:ext>
            </p:extLst>
          </p:nvPr>
        </p:nvGraphicFramePr>
        <p:xfrm>
          <a:off x="35495" y="771550"/>
          <a:ext cx="9108505" cy="516687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145176193"/>
                    </a:ext>
                  </a:extLst>
                </a:gridCol>
                <a:gridCol w="3600401">
                  <a:extLst>
                    <a:ext uri="{9D8B030D-6E8A-4147-A177-3AD203B41FA5}">
                      <a16:colId xmlns:a16="http://schemas.microsoft.com/office/drawing/2014/main" val="525116599"/>
                    </a:ext>
                  </a:extLst>
                </a:gridCol>
                <a:gridCol w="3419872">
                  <a:extLst>
                    <a:ext uri="{9D8B030D-6E8A-4147-A177-3AD203B41FA5}">
                      <a16:colId xmlns:a16="http://schemas.microsoft.com/office/drawing/2014/main" val="1131458295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50412B"/>
                          </a:solidFill>
                          <a:effectLst/>
                        </a:rPr>
                        <a:t> </a:t>
                      </a:r>
                      <a:endParaRPr lang="hu-HU" sz="18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4D7C8B"/>
                          </a:solidFill>
                          <a:effectLst/>
                        </a:rPr>
                        <a:t>Главный предприниматель</a:t>
                      </a:r>
                      <a:endParaRPr lang="hu-HU" sz="1300" b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4D7C8B"/>
                          </a:solidFill>
                          <a:effectLst/>
                        </a:rPr>
                        <a:t>Олигарх</a:t>
                      </a:r>
                      <a:endParaRPr lang="hu-HU" sz="1300" b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172000"/>
                  </a:ext>
                </a:extLst>
              </a:tr>
              <a:tr h="639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4D7C8B"/>
                          </a:solidFill>
                          <a:effectLst/>
                        </a:rPr>
                        <a:t>Отношения с правящей элитой</a:t>
                      </a:r>
                      <a:endParaRPr lang="hu-HU" sz="1100" b="1" i="1" dirty="0">
                        <a:solidFill>
                          <a:srgbClr val="4D7C8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не встроен (остается в экономической сфере, для усиления влияния использует лоббирование через формальные каналы)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встроен (входит в политическую сферу, формируя неформальные патрональные отношения с правящей политической элитой)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379204"/>
                  </a:ext>
                </a:extLst>
              </a:tr>
              <a:tr h="2644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Экономическая деятельность</a:t>
                      </a:r>
                      <a:endParaRPr lang="en-GB" sz="1100" b="1" i="1" kern="1200" dirty="0">
                        <a:solidFill>
                          <a:srgbClr val="4D7C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35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законная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законная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15647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Принципы, на которых основана экономическая деятельность</a:t>
                      </a:r>
                      <a:endParaRPr lang="en-GB" sz="1100" b="1" i="1" kern="1200" dirty="0">
                        <a:solidFill>
                          <a:srgbClr val="4D7C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35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конкуренция, законные рыночные практики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личные (патрональные) контакты, незаконные или «легализованные» практики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52655"/>
                  </a:ext>
                </a:extLst>
              </a:tr>
              <a:tr h="37655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Эффективность бизнеса</a:t>
                      </a:r>
                      <a:endParaRPr lang="en-GB" sz="1100" b="1" i="1" kern="1200" dirty="0">
                        <a:solidFill>
                          <a:srgbClr val="4D7C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35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зависит преимущественно от эффективности бизнеса 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зависит преимущественно от патрональных отношений 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493511"/>
                  </a:ext>
                </a:extLst>
              </a:tr>
              <a:tr h="42035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Характер деятельности</a:t>
                      </a:r>
                      <a:endParaRPr lang="en-GB" sz="1100" b="1" i="1" kern="1200" dirty="0">
                        <a:solidFill>
                          <a:srgbClr val="4D7C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35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может быть монополизирована государством или это затруднено 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35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может быть легко монополизирована государством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35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544711"/>
                  </a:ext>
                </a:extLst>
              </a:tr>
              <a:tr h="6425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Условия для предпринимательской деятельности</a:t>
                      </a:r>
                      <a:endParaRPr lang="en-GB" sz="1100" b="1" i="1" kern="1200" dirty="0">
                        <a:solidFill>
                          <a:srgbClr val="4D7C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35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испытывает прямого влияния или почти не подвержен произволу государства (трудно поддается шантажу, менее уязвим перед политическими решениями) 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35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зависит от произвола государства и, следовательно, полностью находится под его влиянием, вплоть до ликвидации (легко поддается шантажу) 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35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923435"/>
                  </a:ext>
                </a:extLst>
              </a:tr>
              <a:tr h="57679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Источник накопления богатства</a:t>
                      </a:r>
                      <a:endParaRPr lang="en-GB" sz="1100" b="1" i="1" kern="1200" dirty="0">
                        <a:solidFill>
                          <a:srgbClr val="4D7C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35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преимущественно рынок, а также успешная приватизация 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35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преимущественно</a:t>
                      </a: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управляемая приватизация, концессии и госконтракты, полученные нелегальными способами 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35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651382"/>
                  </a:ext>
                </a:extLst>
              </a:tr>
              <a:tr h="5879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Характер рисков</a:t>
                      </a:r>
                      <a:endParaRPr lang="en-GB" sz="1100" b="1" i="1" kern="1200" dirty="0">
                        <a:solidFill>
                          <a:srgbClr val="4D7C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35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независимы от отдельных формальных политических акторов. Зависимы от рынка 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35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зависимы от отдельных формальных политических акторов. Основаны на </a:t>
                      </a:r>
                      <a:r>
                        <a:rPr lang="ru-RU" sz="1100" b="1" kern="1200" dirty="0" err="1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патронально</a:t>
                      </a: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-клиентарных отношениях.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35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495688"/>
                  </a:ext>
                </a:extLst>
              </a:tr>
              <a:tr h="4265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прибыли </a:t>
                      </a:r>
                      <a:endParaRPr lang="en-GB" sz="1100" b="1" i="1" kern="1200" dirty="0">
                        <a:solidFill>
                          <a:srgbClr val="4D7C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35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используется прозрачным образом, по большей части реинвестируются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35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dirty="0">
                          <a:solidFill>
                            <a:srgbClr val="50412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выводится из капитала предприятия, используется другим менее прозрачным способом </a:t>
                      </a:r>
                      <a:endParaRPr lang="en-GB" sz="1100" b="1" kern="1200" dirty="0">
                        <a:solidFill>
                          <a:srgbClr val="50412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350" marT="0" marB="0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69476"/>
                  </a:ext>
                </a:extLst>
              </a:tr>
              <a:tr h="4976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>
                          <a:solidFill>
                            <a:srgbClr val="4D7C8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предприятия</a:t>
                      </a:r>
                      <a:endParaRPr lang="en-GB" sz="1100" b="1" i="1" kern="1200" dirty="0">
                        <a:solidFill>
                          <a:srgbClr val="4D7C8B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6350" marT="0" marB="0" anchor="ctr">
                    <a:lnL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инновационное, ориентированное на рынок, растет благодаря поддержке потребителей (рыночные средства)</a:t>
                      </a:r>
                      <a:r>
                        <a:rPr lang="en-US" sz="1100" b="1" dirty="0">
                          <a:solidFill>
                            <a:srgbClr val="50412B"/>
                          </a:solidFill>
                          <a:effectLst/>
                        </a:rPr>
                        <a:t> 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50412B"/>
                          </a:solidFill>
                          <a:effectLst/>
                        </a:rPr>
                        <a:t>неинновационное</a:t>
                      </a:r>
                      <a:r>
                        <a:rPr lang="ru-RU" sz="1100" b="1" dirty="0">
                          <a:solidFill>
                            <a:srgbClr val="50412B"/>
                          </a:solidFill>
                          <a:effectLst/>
                        </a:rPr>
                        <a:t>, ориентировано на патрональные сети, растет благодаря патрональному вмешательству (внерыночные средства) </a:t>
                      </a:r>
                      <a:endParaRPr lang="hu-HU" sz="1100" b="1" dirty="0">
                        <a:solidFill>
                          <a:srgbClr val="50412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6350" marT="0" marB="0" anchor="ctr">
                    <a:lnL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AA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AE4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807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622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2506</Words>
  <Application>Microsoft Office PowerPoint</Application>
  <PresentationFormat>On-screen Show (16:9)</PresentationFormat>
  <Paragraphs>446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Open Sans</vt:lpstr>
      <vt:lpstr>Times New Roman</vt:lpstr>
      <vt:lpstr>Wingdings</vt:lpstr>
      <vt:lpstr>Office-téma</vt:lpstr>
      <vt:lpstr>Правящие элиты: приемная политическая семья как специфический для патрональных режимов феномен</vt:lpstr>
      <vt:lpstr>Элиты и политические акторы (1) в трех режимах полярного типа</vt:lpstr>
      <vt:lpstr> Политические акторы (2), а также экономические и общинные акторы в трех режимах полярного типа </vt:lpstr>
      <vt:lpstr>Патрональная сеть в посткоммунистической однопирамидальной системе не похожа на служилых дворян или феодальное сословие (как в дореволюционной России),  поскольку в приемной политической семье </vt:lpstr>
      <vt:lpstr>Патрональная сеть в посткоммунистической однопирамидальной системе не похожа на номенклатуру (как в СССР),  поскольку приемная политическая семья </vt:lpstr>
      <vt:lpstr>Патрональная сеть в посткоммунистической однопирамидальной системе это не класс, поскольку приемная политическая семья </vt:lpstr>
      <vt:lpstr>Патрональная сеть в посткоммунистической однопирамидальной системе это приемная политическая семья, поскольку:</vt:lpstr>
      <vt:lpstr>Основные акторы: полигарх, олигарх, подставное лицо</vt:lpstr>
      <vt:lpstr>Отличия в положениях главного предпринимателя и олигарха идеального типа</vt:lpstr>
      <vt:lpstr>Типы олигархов в патрональных режимах (1)</vt:lpstr>
      <vt:lpstr>Типы олигархов в патрональных режимах (2)</vt:lpstr>
      <vt:lpstr>Возможные траектории автономных олигархов в однопирамидальной патрональной сети</vt:lpstr>
      <vt:lpstr>Количество венгерских олигархов,  поддерживавших MSZP или Фидес в 2005-2018 годы</vt:lpstr>
      <vt:lpstr>Экономическое подставное лицо</vt:lpstr>
      <vt:lpstr>Крыша: формы предоставления защиты и  нарушения целостности</vt:lpstr>
      <vt:lpstr>Оппозиционные партии с различными формальными и фактическими статусами в патрональных автократиях</vt:lpstr>
      <vt:lpstr>Государство и церковь в трех режимах полярного типа</vt:lpstr>
      <vt:lpstr>Аннексия элит правящей политической элитой  в шести режимах идеального типа</vt:lpstr>
      <vt:lpstr>Правящие элиты в либеральных демократиях: автономные элиты</vt:lpstr>
      <vt:lpstr>Правящие элиты в коммунистических диктатурах:  номенклатура</vt:lpstr>
      <vt:lpstr>Правящие элиты в патрональных автократиях:  приемная политическая семья</vt:lpstr>
      <vt:lpstr>Правящие элиты в консервативных автократиях: авторитаризм, без доминирования над другими элитами</vt:lpstr>
      <vt:lpstr>Правящие элиты в диктатурах с использованием рынка:  доминантная политическая элита</vt:lpstr>
      <vt:lpstr>Правящие элиты в патрональных демократиях:  конкурирующие патрональные сети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Magyar Bálint</dc:creator>
  <cp:lastModifiedBy>yu.ignatyeva@gmail.com</cp:lastModifiedBy>
  <cp:revision>677</cp:revision>
  <dcterms:created xsi:type="dcterms:W3CDTF">2017-05-01T09:52:15Z</dcterms:created>
  <dcterms:modified xsi:type="dcterms:W3CDTF">2021-03-04T14:45:03Z</dcterms:modified>
</cp:coreProperties>
</file>