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5" r:id="rId3"/>
    <p:sldId id="339" r:id="rId4"/>
    <p:sldId id="340" r:id="rId5"/>
    <p:sldId id="341" r:id="rId6"/>
    <p:sldId id="343" r:id="rId7"/>
    <p:sldId id="351" r:id="rId8"/>
    <p:sldId id="336" r:id="rId9"/>
    <p:sldId id="350" r:id="rId10"/>
    <p:sldId id="344" r:id="rId11"/>
    <p:sldId id="334" r:id="rId12"/>
    <p:sldId id="331" r:id="rId13"/>
    <p:sldId id="346" r:id="rId14"/>
    <p:sldId id="335" r:id="rId15"/>
    <p:sldId id="347" r:id="rId16"/>
    <p:sldId id="338" r:id="rId17"/>
    <p:sldId id="332" r:id="rId18"/>
    <p:sldId id="333" r:id="rId19"/>
    <p:sldId id="299" r:id="rId20"/>
    <p:sldId id="349" r:id="rId21"/>
    <p:sldId id="348" r:id="rId2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622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5511" userDrawn="1">
          <p15:clr>
            <a:srgbClr val="A4A3A4"/>
          </p15:clr>
        </p15:guide>
        <p15:guide id="10" orient="horz" pos="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C84"/>
    <a:srgbClr val="4F56B4"/>
    <a:srgbClr val="38AFD0"/>
    <a:srgbClr val="5CAF51"/>
    <a:srgbClr val="C3C3C3"/>
    <a:srgbClr val="C25000"/>
    <a:srgbClr val="CC9F1A"/>
    <a:srgbClr val="CC0000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4" autoAdjust="0"/>
    <p:restoredTop sz="91903" autoAdjust="0"/>
  </p:normalViewPr>
  <p:slideViewPr>
    <p:cSldViewPr>
      <p:cViewPr varScale="1">
        <p:scale>
          <a:sx n="121" d="100"/>
          <a:sy n="121" d="100"/>
        </p:scale>
        <p:origin x="172" y="60"/>
      </p:cViewPr>
      <p:guideLst>
        <p:guide orient="horz" pos="1348"/>
        <p:guide pos="2880"/>
        <p:guide pos="68"/>
        <p:guide pos="5692"/>
        <p:guide orient="horz" pos="3162"/>
        <p:guide orient="horz" pos="577"/>
        <p:guide orient="horz" pos="622"/>
        <p:guide pos="249"/>
        <p:guide pos="5511"/>
        <p:guide orient="horz" pos="1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1905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419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2AB6FE2C-AEBA-495C-92E0-154F2C31F960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BFB9132-A1B1-44E3-85D0-3FC2D6AC6364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4D9A5D2-F06C-405E-887A-46CCA56CD4FD}" type="presOf" srcId="{83210F28-54C2-4E50-BA91-C30C7F5A925A}" destId="{0E6DB8B2-458A-4F73-AF77-E844E8685CD8}" srcOrd="0" destOrd="0" presId="urn:microsoft.com/office/officeart/2005/8/layout/pyramid2"/>
    <dgm:cxn modelId="{EC4312D3-961B-42DE-92A4-4FC0D326ED13}" type="presOf" srcId="{497908DE-4C30-428A-A555-3A6C2F4ADF7D}" destId="{C15E22B3-3295-4532-9D6A-325D45E50C1C}" srcOrd="0" destOrd="0" presId="urn:microsoft.com/office/officeart/2005/8/layout/pyramid2"/>
    <dgm:cxn modelId="{75CD19E2-F6DD-4B14-AC6C-EA0ACD1687C4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FC4CDE5-AA19-4AFE-A51C-C60D0AC7FAF3}" type="presOf" srcId="{94EAB1EC-7FE9-40F9-8691-7534F2D2D13B}" destId="{AA40EDB2-9616-491E-8997-90DC3C7C7F8E}" srcOrd="0" destOrd="0" presId="urn:microsoft.com/office/officeart/2005/8/layout/pyramid2"/>
    <dgm:cxn modelId="{120CE7F6-24F6-4539-9860-6A4E57F2EB20}" type="presOf" srcId="{EA790760-0B03-448A-9F29-12DB28B7261E}" destId="{40A06F75-CF71-4FF0-9476-F881F10B4C59}" srcOrd="0" destOrd="0" presId="urn:microsoft.com/office/officeart/2005/8/layout/pyramid2"/>
    <dgm:cxn modelId="{69BC629F-7C7B-421C-A8D6-8A8867487D59}" type="presParOf" srcId="{F9260225-45E3-4E83-A7B5-93BF7662486D}" destId="{2CAB7AE0-F53F-477F-8596-08683A702DA4}" srcOrd="0" destOrd="0" presId="urn:microsoft.com/office/officeart/2005/8/layout/pyramid2"/>
    <dgm:cxn modelId="{67D758A4-CAB7-44BF-8C88-F0E59CF77CB1}" type="presParOf" srcId="{F9260225-45E3-4E83-A7B5-93BF7662486D}" destId="{54982EDE-BA38-419C-8C90-E7DF88B50825}" srcOrd="1" destOrd="0" presId="urn:microsoft.com/office/officeart/2005/8/layout/pyramid2"/>
    <dgm:cxn modelId="{5870299B-255D-4610-89F9-EE87244D315A}" type="presParOf" srcId="{54982EDE-BA38-419C-8C90-E7DF88B50825}" destId="{C15E22B3-3295-4532-9D6A-325D45E50C1C}" srcOrd="0" destOrd="0" presId="urn:microsoft.com/office/officeart/2005/8/layout/pyramid2"/>
    <dgm:cxn modelId="{8432208B-1479-464E-BCDA-989F43B114A6}" type="presParOf" srcId="{54982EDE-BA38-419C-8C90-E7DF88B50825}" destId="{E349127E-BD40-4FFD-98F7-AE53232D3317}" srcOrd="1" destOrd="0" presId="urn:microsoft.com/office/officeart/2005/8/layout/pyramid2"/>
    <dgm:cxn modelId="{800DCB13-4273-4B9D-BD41-56A93901BBF2}" type="presParOf" srcId="{54982EDE-BA38-419C-8C90-E7DF88B50825}" destId="{585EDA03-E1D1-49E2-ABCC-D095A33C60CB}" srcOrd="2" destOrd="0" presId="urn:microsoft.com/office/officeart/2005/8/layout/pyramid2"/>
    <dgm:cxn modelId="{1C389921-4407-44CF-A7B6-723E48F0FFD2}" type="presParOf" srcId="{54982EDE-BA38-419C-8C90-E7DF88B50825}" destId="{689CAA53-9D6E-44E6-B0D8-615A6D07FB5B}" srcOrd="3" destOrd="0" presId="urn:microsoft.com/office/officeart/2005/8/layout/pyramid2"/>
    <dgm:cxn modelId="{85290D38-E958-4CB4-A81F-568CD58293B0}" type="presParOf" srcId="{54982EDE-BA38-419C-8C90-E7DF88B50825}" destId="{AA40EDB2-9616-491E-8997-90DC3C7C7F8E}" srcOrd="4" destOrd="0" presId="urn:microsoft.com/office/officeart/2005/8/layout/pyramid2"/>
    <dgm:cxn modelId="{04C98D25-1923-4E8C-83AD-F9E1280E3F4B}" type="presParOf" srcId="{54982EDE-BA38-419C-8C90-E7DF88B50825}" destId="{9055E23A-F0BC-4AAF-9FF4-F780F02DFD21}" srcOrd="5" destOrd="0" presId="urn:microsoft.com/office/officeart/2005/8/layout/pyramid2"/>
    <dgm:cxn modelId="{B15DB5A3-A79C-4B9C-8F08-CFCCABC9324C}" type="presParOf" srcId="{54982EDE-BA38-419C-8C90-E7DF88B50825}" destId="{6AFE05B7-991B-44DA-9843-39E3CC396A11}" srcOrd="6" destOrd="0" presId="urn:microsoft.com/office/officeart/2005/8/layout/pyramid2"/>
    <dgm:cxn modelId="{052A4D31-3CF7-4BCA-ADAB-C5298425E609}" type="presParOf" srcId="{54982EDE-BA38-419C-8C90-E7DF88B50825}" destId="{B370853F-B4C8-494E-B10D-01EDE232E07B}" srcOrd="7" destOrd="0" presId="urn:microsoft.com/office/officeart/2005/8/layout/pyramid2"/>
    <dgm:cxn modelId="{418441CC-0AB9-4615-93C4-812811C70F62}" type="presParOf" srcId="{54982EDE-BA38-419C-8C90-E7DF88B50825}" destId="{40A06F75-CF71-4FF0-9476-F881F10B4C59}" srcOrd="8" destOrd="0" presId="urn:microsoft.com/office/officeart/2005/8/layout/pyramid2"/>
    <dgm:cxn modelId="{63D1FE90-DA6D-4D35-B41E-1D38301191F2}" type="presParOf" srcId="{54982EDE-BA38-419C-8C90-E7DF88B50825}" destId="{D5AAC021-0B13-4F18-8DC6-1FA6845FB348}" srcOrd="9" destOrd="0" presId="urn:microsoft.com/office/officeart/2005/8/layout/pyramid2"/>
    <dgm:cxn modelId="{A4F32746-8944-4F17-B0E1-8BC28EA9EC66}" type="presParOf" srcId="{54982EDE-BA38-419C-8C90-E7DF88B50825}" destId="{0E6DB8B2-458A-4F73-AF77-E844E8685CD8}" srcOrd="10" destOrd="0" presId="urn:microsoft.com/office/officeart/2005/8/layout/pyramid2"/>
    <dgm:cxn modelId="{03230E55-2482-4015-804F-1B59D3CDAC3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73649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612414" y="530939"/>
          <a:ext cx="1579125" cy="47665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635682" y="554207"/>
        <a:ext cx="1532589" cy="430121"/>
      </dsp:txXfrm>
    </dsp:sp>
    <dsp:sp modelId="{585EDA03-E1D1-49E2-ABCC-D095A33C60CB}">
      <dsp:nvSpPr>
        <dsp:cNvPr id="0" name=""/>
        <dsp:cNvSpPr/>
      </dsp:nvSpPr>
      <dsp:spPr>
        <a:xfrm>
          <a:off x="844370" y="558440"/>
          <a:ext cx="1467258" cy="43362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65538" y="579608"/>
        <a:ext cx="1424922" cy="391292"/>
      </dsp:txXfrm>
    </dsp:sp>
    <dsp:sp modelId="{AA40EDB2-9616-491E-8997-90DC3C7C7F8E}">
      <dsp:nvSpPr>
        <dsp:cNvPr id="0" name=""/>
        <dsp:cNvSpPr/>
      </dsp:nvSpPr>
      <dsp:spPr>
        <a:xfrm>
          <a:off x="3749574" y="3704415"/>
          <a:ext cx="1471670" cy="46303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72178" y="3727019"/>
        <a:ext cx="1426462" cy="417828"/>
      </dsp:txXfrm>
    </dsp:sp>
    <dsp:sp modelId="{6AFE05B7-991B-44DA-9843-39E3CC396A11}">
      <dsp:nvSpPr>
        <dsp:cNvPr id="0" name=""/>
        <dsp:cNvSpPr/>
      </dsp:nvSpPr>
      <dsp:spPr>
        <a:xfrm>
          <a:off x="3803256" y="222207"/>
          <a:ext cx="1508330" cy="433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24397" y="243348"/>
        <a:ext cx="1466048" cy="390801"/>
      </dsp:txXfrm>
    </dsp:sp>
    <dsp:sp modelId="{40A06F75-CF71-4FF0-9476-F881F10B4C59}">
      <dsp:nvSpPr>
        <dsp:cNvPr id="0" name=""/>
        <dsp:cNvSpPr/>
      </dsp:nvSpPr>
      <dsp:spPr>
        <a:xfrm>
          <a:off x="6210263" y="1885338"/>
          <a:ext cx="1520803" cy="5599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37596" y="1912671"/>
        <a:ext cx="1466137" cy="505247"/>
      </dsp:txXfrm>
    </dsp:sp>
    <dsp:sp modelId="{0E6DB8B2-458A-4F73-AF77-E844E8685CD8}">
      <dsp:nvSpPr>
        <dsp:cNvPr id="0" name=""/>
        <dsp:cNvSpPr/>
      </dsp:nvSpPr>
      <dsp:spPr>
        <a:xfrm>
          <a:off x="1491627" y="2052746"/>
          <a:ext cx="1500298" cy="42521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512384" y="2073503"/>
        <a:ext cx="1458784" cy="383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7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38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69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650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07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84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56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079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20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74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93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90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63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96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Жесткие структуры</a:t>
            </a:r>
            <a:r>
              <a:rPr lang="en-GB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почему посткоммунистические режимы развивались определенным образом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8742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Тезис</a:t>
            </a:r>
            <a:r>
              <a:rPr lang="en-US" sz="2200" b="1" dirty="0">
                <a:solidFill>
                  <a:srgbClr val="8D503B"/>
                </a:solidFill>
              </a:rPr>
              <a:t> C: </a:t>
            </a:r>
            <a:r>
              <a:rPr lang="ru-RU" sz="2200" b="1" dirty="0">
                <a:solidFill>
                  <a:srgbClr val="8D503B"/>
                </a:solidFill>
              </a:rPr>
              <a:t>Коммунистические диктатуры остановили и повернули вспять процесс разделения сфер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289" y="987425"/>
            <a:ext cx="7993136" cy="38100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4D7C84"/>
                </a:solidFill>
              </a:rPr>
              <a:t>Тезис</a:t>
            </a:r>
            <a:r>
              <a:rPr lang="en-US" sz="2200" b="1" dirty="0">
                <a:solidFill>
                  <a:srgbClr val="4D7C84"/>
                </a:solidFill>
              </a:rPr>
              <a:t> C:</a:t>
            </a:r>
            <a:endParaRPr lang="en-US" sz="2200" dirty="0">
              <a:solidFill>
                <a:srgbClr val="4D7C84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при коммунизме страны, принадлежащие разным цивилизациям, были накрыты «политическим колпаком» диктатуры</a:t>
            </a:r>
            <a:r>
              <a:rPr lang="en-US" sz="1900" b="1" dirty="0">
                <a:solidFill>
                  <a:srgbClr val="504131"/>
                </a:solidFill>
              </a:rPr>
              <a:t>;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это остановило их социальное развитие</a:t>
            </a:r>
            <a:r>
              <a:rPr lang="en-US" sz="1900" b="1" dirty="0">
                <a:solidFill>
                  <a:srgbClr val="504131"/>
                </a:solidFill>
              </a:rPr>
              <a:t>;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коммунистический режим привнес собственный ряд взаимосвязанных феноменов, повлекших за собой слияние сфер социального действия и укрепивших существовавшее ранее отсутствие этого разделения</a:t>
            </a:r>
            <a:r>
              <a:rPr lang="en-US" sz="1900" b="1" dirty="0">
                <a:solidFill>
                  <a:srgbClr val="504131"/>
                </a:solidFill>
              </a:rPr>
              <a:t>;</a:t>
            </a:r>
            <a:r>
              <a:rPr lang="ru-RU" sz="1900" b="1" dirty="0">
                <a:solidFill>
                  <a:srgbClr val="504131"/>
                </a:solidFill>
              </a:rPr>
              <a:t> </a:t>
            </a:r>
            <a:endParaRPr lang="en-US" sz="1900" b="1" dirty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тогда как в разных цивилизациях могли развиваться разные виды коммунизма, однопартийная система и монополия государственной собственности вызывали сходные социальные явления и в некоторой степени гомогенизировали рассматриваемые страны</a:t>
            </a:r>
            <a:r>
              <a:rPr lang="en-US" sz="1900" b="1" dirty="0">
                <a:solidFill>
                  <a:srgbClr val="504131"/>
                </a:solidFill>
              </a:rPr>
              <a:t>.</a:t>
            </a:r>
            <a:endParaRPr lang="hu-HU" sz="1900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0317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Жесткие структуры коммунистических обществ</a:t>
            </a:r>
            <a:endParaRPr lang="en-US" sz="2200" b="1" dirty="0">
              <a:solidFill>
                <a:srgbClr val="8D503B"/>
              </a:solidFill>
            </a:endParaRPr>
          </a:p>
        </p:txBody>
      </p:sp>
      <p:grpSp>
        <p:nvGrpSpPr>
          <p:cNvPr id="19" name="Group 221"/>
          <p:cNvGrpSpPr>
            <a:grpSpLocks/>
          </p:cNvGrpSpPr>
          <p:nvPr/>
        </p:nvGrpSpPr>
        <p:grpSpPr bwMode="auto">
          <a:xfrm>
            <a:off x="108171" y="987425"/>
            <a:ext cx="8937480" cy="3579680"/>
            <a:chOff x="89" y="6255"/>
            <a:chExt cx="10481" cy="3180"/>
          </a:xfrm>
        </p:grpSpPr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2114" y="6255"/>
              <a:ext cx="8456" cy="3180"/>
              <a:chOff x="2135" y="5961"/>
              <a:chExt cx="8283" cy="3180"/>
            </a:xfrm>
          </p:grpSpPr>
          <p:sp>
            <p:nvSpPr>
              <p:cNvPr id="27" name="Szövegdoboz 4"/>
              <p:cNvSpPr txBox="1">
                <a:spLocks noChangeArrowheads="1"/>
              </p:cNvSpPr>
              <p:nvPr/>
            </p:nvSpPr>
            <p:spPr bwMode="auto">
              <a:xfrm>
                <a:off x="2136" y="5961"/>
                <a:ext cx="8282" cy="530"/>
              </a:xfrm>
              <a:prstGeom prst="roundRect">
                <a:avLst/>
              </a:prstGeom>
              <a:solidFill>
                <a:srgbClr val="B3AA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Партия-государство,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управляемое марксистско-ленинской идеологией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Szövegdoboz 5"/>
              <p:cNvSpPr txBox="1">
                <a:spLocks noChangeArrowheads="1"/>
              </p:cNvSpPr>
              <p:nvPr/>
            </p:nvSpPr>
            <p:spPr bwMode="auto">
              <a:xfrm>
                <a:off x="2135" y="6983"/>
                <a:ext cx="3552" cy="833"/>
              </a:xfrm>
              <a:prstGeom prst="roundRect">
                <a:avLst/>
              </a:prstGeom>
              <a:solidFill>
                <a:srgbClr val="D1C9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Формальные (бюрократические) сети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Szövegdoboz 6"/>
              <p:cNvSpPr txBox="1">
                <a:spLocks noChangeArrowheads="1"/>
              </p:cNvSpPr>
              <p:nvPr/>
            </p:nvSpPr>
            <p:spPr bwMode="auto">
              <a:xfrm>
                <a:off x="6520" y="6985"/>
                <a:ext cx="3887" cy="833"/>
              </a:xfrm>
              <a:prstGeom prst="roundRect">
                <a:avLst/>
              </a:prstGeom>
              <a:solidFill>
                <a:srgbClr val="6B95A1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Государственная монополия на средства производства</a:t>
                </a:r>
                <a:endParaRPr lang="en-US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Szövegdoboz 7"/>
              <p:cNvSpPr txBox="1">
                <a:spLocks noChangeArrowheads="1"/>
              </p:cNvSpPr>
              <p:nvPr/>
            </p:nvSpPr>
            <p:spPr bwMode="auto">
              <a:xfrm>
                <a:off x="2135" y="8308"/>
                <a:ext cx="3552" cy="833"/>
              </a:xfrm>
              <a:prstGeom prst="roundRect">
                <a:avLst/>
              </a:prstGeom>
              <a:solidFill>
                <a:srgbClr val="D1C9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Номенклатура (бюрократическая патрональная сеть)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Szövegdoboz 8"/>
              <p:cNvSpPr txBox="1">
                <a:spLocks noChangeArrowheads="1"/>
              </p:cNvSpPr>
              <p:nvPr/>
            </p:nvSpPr>
            <p:spPr bwMode="auto">
              <a:xfrm>
                <a:off x="6509" y="8308"/>
                <a:ext cx="3898" cy="833"/>
              </a:xfrm>
              <a:prstGeom prst="roundRect">
                <a:avLst/>
              </a:prstGeom>
              <a:solidFill>
                <a:srgbClr val="6B95A1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Общество рассматривается как собственность партии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89" y="6263"/>
              <a:ext cx="1941" cy="535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Первопричина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89" y="7288"/>
              <a:ext cx="1858" cy="830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Социальные структуры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9" y="8608"/>
              <a:ext cx="1858" cy="827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Структуры управления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Lefelé nyíl 33"/>
          <p:cNvSpPr>
            <a:spLocks noChangeArrowheads="1"/>
          </p:cNvSpPr>
          <p:nvPr/>
        </p:nvSpPr>
        <p:spPr bwMode="auto">
          <a:xfrm>
            <a:off x="3163138" y="1584048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37" name="Balra-jobbra nyíl 25"/>
          <p:cNvSpPr>
            <a:spLocks noChangeArrowheads="1"/>
          </p:cNvSpPr>
          <p:nvPr/>
        </p:nvSpPr>
        <p:spPr bwMode="auto">
          <a:xfrm>
            <a:off x="4929907" y="2411854"/>
            <a:ext cx="722371" cy="389740"/>
          </a:xfrm>
          <a:prstGeom prst="leftRightArrow">
            <a:avLst>
              <a:gd name="adj1" fmla="val 50000"/>
              <a:gd name="adj2" fmla="val 49995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39" name="Balra-jobbra nyíl 25"/>
          <p:cNvSpPr>
            <a:spLocks noChangeArrowheads="1"/>
          </p:cNvSpPr>
          <p:nvPr/>
        </p:nvSpPr>
        <p:spPr bwMode="auto">
          <a:xfrm>
            <a:off x="4929907" y="3903387"/>
            <a:ext cx="722371" cy="389740"/>
          </a:xfrm>
          <a:prstGeom prst="leftRightArrow">
            <a:avLst>
              <a:gd name="adj1" fmla="val 50000"/>
              <a:gd name="adj2" fmla="val 49995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0" name="Lefelé nyíl 33"/>
          <p:cNvSpPr>
            <a:spLocks noChangeArrowheads="1"/>
          </p:cNvSpPr>
          <p:nvPr/>
        </p:nvSpPr>
        <p:spPr bwMode="auto">
          <a:xfrm>
            <a:off x="7082221" y="1584038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1" name="Lefelé nyíl 33"/>
          <p:cNvSpPr>
            <a:spLocks noChangeArrowheads="1"/>
          </p:cNvSpPr>
          <p:nvPr/>
        </p:nvSpPr>
        <p:spPr bwMode="auto">
          <a:xfrm>
            <a:off x="3163138" y="3075572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2" name="Lefelé nyíl 33"/>
          <p:cNvSpPr>
            <a:spLocks noChangeArrowheads="1"/>
          </p:cNvSpPr>
          <p:nvPr/>
        </p:nvSpPr>
        <p:spPr bwMode="auto">
          <a:xfrm>
            <a:off x="7082221" y="3071390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</p:spTree>
    <p:extLst>
      <p:ext uri="{BB962C8B-B14F-4D97-AF65-F5344CB8AC3E}">
        <p14:creationId xmlns:p14="http://schemas.microsoft.com/office/powerpoint/2010/main" val="74567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39799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Генри Хейл (</a:t>
            </a:r>
            <a:r>
              <a:rPr lang="en-US" sz="2200" b="1" dirty="0">
                <a:solidFill>
                  <a:srgbClr val="8D503B"/>
                </a:solidFill>
              </a:rPr>
              <a:t>Henry Hale</a:t>
            </a:r>
            <a:r>
              <a:rPr lang="ru-RU" sz="2200" b="1" dirty="0">
                <a:solidFill>
                  <a:srgbClr val="8D503B"/>
                </a:solidFill>
              </a:rPr>
              <a:t>)</a:t>
            </a:r>
            <a:r>
              <a:rPr lang="en-US" sz="2200" b="1" dirty="0">
                <a:solidFill>
                  <a:srgbClr val="8D503B"/>
                </a:solidFill>
              </a:rPr>
              <a:t>: </a:t>
            </a:r>
            <a:r>
              <a:rPr lang="ru-RU" sz="2200" b="1" dirty="0">
                <a:solidFill>
                  <a:srgbClr val="8D503B"/>
                </a:solidFill>
              </a:rPr>
              <a:t>Наследие </a:t>
            </a:r>
            <a:r>
              <a:rPr lang="ru-RU" sz="2200" b="1" dirty="0" err="1">
                <a:solidFill>
                  <a:srgbClr val="8D503B"/>
                </a:solidFill>
              </a:rPr>
              <a:t>патронализма</a:t>
            </a:r>
            <a:r>
              <a:rPr lang="ru-RU" sz="2200" b="1" dirty="0">
                <a:solidFill>
                  <a:srgbClr val="8D503B"/>
                </a:solidFill>
              </a:rPr>
              <a:t> в конце коммунистической эпохи</a:t>
            </a:r>
            <a:endParaRPr lang="hu-HU" sz="2200" dirty="0">
              <a:solidFill>
                <a:srgbClr val="8D503B"/>
              </a:solidFill>
            </a:endParaRPr>
          </a:p>
        </p:txBody>
      </p:sp>
      <p:sp>
        <p:nvSpPr>
          <p:cNvPr id="5" name="Téglalap 14"/>
          <p:cNvSpPr/>
          <p:nvPr/>
        </p:nvSpPr>
        <p:spPr>
          <a:xfrm>
            <a:off x="782766" y="3872263"/>
            <a:ext cx="7555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50412B"/>
                </a:solidFill>
              </a:rPr>
              <a:t>Источник</a:t>
            </a:r>
            <a:r>
              <a:rPr lang="en-GB" sz="1400" b="1" i="1" dirty="0">
                <a:solidFill>
                  <a:srgbClr val="50412B"/>
                </a:solidFill>
              </a:rPr>
              <a:t>: </a:t>
            </a:r>
            <a:r>
              <a:rPr lang="en-GB" sz="1400" dirty="0">
                <a:solidFill>
                  <a:srgbClr val="50412B"/>
                </a:solidFill>
              </a:rPr>
              <a:t>Henry E. Hale, Patronal Politics – Eurasian Regime Dynamics in Comparative Perspective, Cambridge University Press, 2015, p. 60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57417"/>
              </p:ext>
            </p:extLst>
          </p:nvPr>
        </p:nvGraphicFramePr>
        <p:xfrm>
          <a:off x="794166" y="1397990"/>
          <a:ext cx="7555667" cy="236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6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Наиболее </a:t>
                      </a:r>
                      <a:r>
                        <a:rPr lang="ru-RU" sz="1600" b="1" dirty="0" err="1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патроналистские</a:t>
                      </a:r>
                      <a:endParaRPr lang="en-US" sz="1600" b="1" dirty="0">
                        <a:solidFill>
                          <a:srgbClr val="4D7C85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Албания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Армения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Азербайджан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Беларусь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Болгария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Грузия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Казахстан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Кыргызстан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Македония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Молдова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Румыния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Россия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Таджикистан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Туркменистан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Украина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Узбекистан</a:t>
                      </a:r>
                      <a:endParaRPr lang="en-GB" sz="15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Умеренно</a:t>
                      </a:r>
                      <a:r>
                        <a:rPr lang="en-US" sz="1600" b="1" dirty="0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патроналистские</a:t>
                      </a:r>
                      <a:endParaRPr lang="en-US" sz="1600" b="1" dirty="0">
                        <a:solidFill>
                          <a:srgbClr val="4D7C85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Эстония</a:t>
                      </a:r>
                      <a:r>
                        <a:rPr lang="it-IT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Латвия</a:t>
                      </a:r>
                      <a:r>
                        <a:rPr lang="it-IT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Литва</a:t>
                      </a:r>
                      <a:r>
                        <a:rPr lang="it-IT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Сербия</a:t>
                      </a:r>
                      <a:r>
                        <a:rPr lang="it-IT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Словакия</a:t>
                      </a:r>
                      <a:endParaRPr lang="it-IT" sz="15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6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Наименее</a:t>
                      </a:r>
                      <a:r>
                        <a:rPr lang="en-US" sz="1600" b="1" dirty="0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патроналистские</a:t>
                      </a:r>
                      <a:endParaRPr lang="en-US" sz="1600" b="1" dirty="0">
                        <a:solidFill>
                          <a:srgbClr val="4D7C85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Хорватия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Чехия</a:t>
                      </a:r>
                      <a:r>
                        <a:rPr lang="en-GB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Восточная Германия (ГДР), Венгрия, Польша, Словения</a:t>
                      </a:r>
                      <a:endParaRPr lang="en-GB" sz="15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32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95286" y="1"/>
            <a:ext cx="8640763" cy="98742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Тезис</a:t>
            </a:r>
            <a:r>
              <a:rPr lang="en-US" sz="2200" b="1" dirty="0">
                <a:solidFill>
                  <a:srgbClr val="8D503B"/>
                </a:solidFill>
              </a:rPr>
              <a:t> D: </a:t>
            </a:r>
            <a:r>
              <a:rPr lang="ru-RU" sz="2200" b="1" dirty="0">
                <a:solidFill>
                  <a:srgbClr val="8D503B"/>
                </a:solidFill>
              </a:rPr>
              <a:t>Демократизация не повлияла на уровень разделения сфер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89756" y="915566"/>
            <a:ext cx="8964488" cy="40322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4D7C85"/>
                </a:solidFill>
              </a:rPr>
              <a:t>Тезис</a:t>
            </a:r>
            <a:r>
              <a:rPr lang="en-US" sz="1800" b="1" dirty="0">
                <a:solidFill>
                  <a:srgbClr val="4D7C85"/>
                </a:solidFill>
              </a:rPr>
              <a:t> D:</a:t>
            </a:r>
            <a:endParaRPr lang="en-US" sz="1800" dirty="0">
              <a:solidFill>
                <a:srgbClr val="4D7C85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700" b="1" dirty="0">
                <a:solidFill>
                  <a:srgbClr val="504131"/>
                </a:solidFill>
              </a:rPr>
              <a:t>после распада Советского Союза смена режима означала изменение формального институционального устройства, но не неформального представления всех акторов о разделении сфер социального действия</a:t>
            </a:r>
            <a:r>
              <a:rPr lang="en-US" sz="1700" b="1" dirty="0">
                <a:solidFill>
                  <a:srgbClr val="504131"/>
                </a:solidFill>
              </a:rPr>
              <a:t>;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700" b="1" dirty="0">
                <a:solidFill>
                  <a:srgbClr val="504131"/>
                </a:solidFill>
              </a:rPr>
              <a:t>либеральная демократия стала возможна только в тех странах, где неформальное представление акторов о трех сферах социального действия заключалось в их отделении друг от друга </a:t>
            </a:r>
            <a:r>
              <a:rPr lang="en-US" sz="1700" b="1" dirty="0">
                <a:solidFill>
                  <a:srgbClr val="504131"/>
                </a:solidFill>
              </a:rPr>
              <a:t>(</a:t>
            </a:r>
            <a:r>
              <a:rPr lang="ru-RU" sz="1700" b="1" dirty="0">
                <a:solidFill>
                  <a:srgbClr val="504131"/>
                </a:solidFill>
              </a:rPr>
              <a:t>Тезис</a:t>
            </a:r>
            <a:r>
              <a:rPr lang="en-US" sz="1700" b="1" dirty="0">
                <a:solidFill>
                  <a:srgbClr val="504131"/>
                </a:solidFill>
              </a:rPr>
              <a:t> A);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700" b="1" dirty="0">
                <a:solidFill>
                  <a:srgbClr val="504131"/>
                </a:solidFill>
              </a:rPr>
              <a:t>чем больше неразделенных сфер появлялось в связи с цивилизационной принадлежностью стран (Тезис B) и влиянием на них коммунистических режимов (Тезис C) на уровне акторов, тем больше патрональных режимов устанавливалось</a:t>
            </a:r>
            <a:r>
              <a:rPr lang="en-GB" sz="1700" b="1" dirty="0">
                <a:solidFill>
                  <a:srgbClr val="504131"/>
                </a:solidFill>
              </a:rPr>
              <a:t>;</a:t>
            </a:r>
            <a:endParaRPr lang="en-US" sz="1700" b="1" dirty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700" b="1" dirty="0">
                <a:solidFill>
                  <a:srgbClr val="504131"/>
                </a:solidFill>
              </a:rPr>
              <a:t>режим становился демократическим/</a:t>
            </a:r>
            <a:r>
              <a:rPr lang="ru-RU" sz="1700" b="1" dirty="0" err="1">
                <a:solidFill>
                  <a:srgbClr val="504131"/>
                </a:solidFill>
              </a:rPr>
              <a:t>мультипирамидальным</a:t>
            </a:r>
            <a:r>
              <a:rPr lang="ru-RU" sz="1700" b="1" dirty="0">
                <a:solidFill>
                  <a:srgbClr val="504131"/>
                </a:solidFill>
              </a:rPr>
              <a:t> или автократическим/</a:t>
            </a:r>
            <a:r>
              <a:rPr lang="ru-RU" sz="1700" b="1" dirty="0" err="1">
                <a:solidFill>
                  <a:srgbClr val="504131"/>
                </a:solidFill>
              </a:rPr>
              <a:t>однопирамидальным</a:t>
            </a:r>
            <a:r>
              <a:rPr lang="ru-RU" sz="1700" b="1" dirty="0">
                <a:solidFill>
                  <a:srgbClr val="504131"/>
                </a:solidFill>
              </a:rPr>
              <a:t>, как правило, под влиянием двух факторов: (1) наличия или отсутствия президентской власти и пропорциональной избирательной системы и (2) наличия или отсутствия западных связей и рычагов влияния</a:t>
            </a:r>
            <a:r>
              <a:rPr lang="en-US" sz="1700" b="1" dirty="0">
                <a:solidFill>
                  <a:srgbClr val="504131"/>
                </a:solidFill>
              </a:rPr>
              <a:t>.</a:t>
            </a:r>
            <a:endParaRPr lang="hu-HU" sz="1700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3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Жесткие структуры посткоммунистических обществ</a:t>
            </a:r>
            <a:endParaRPr lang="en-US" sz="2200" b="1" dirty="0">
              <a:solidFill>
                <a:srgbClr val="8D503B"/>
              </a:solidFill>
            </a:endParaRPr>
          </a:p>
        </p:txBody>
      </p:sp>
      <p:grpSp>
        <p:nvGrpSpPr>
          <p:cNvPr id="19" name="Group 238"/>
          <p:cNvGrpSpPr>
            <a:grpSpLocks/>
          </p:cNvGrpSpPr>
          <p:nvPr/>
        </p:nvGrpSpPr>
        <p:grpSpPr bwMode="auto">
          <a:xfrm>
            <a:off x="104464" y="931630"/>
            <a:ext cx="8931586" cy="4080100"/>
            <a:chOff x="-299" y="5780"/>
            <a:chExt cx="10787" cy="4918"/>
          </a:xfrm>
        </p:grpSpPr>
        <p:grpSp>
          <p:nvGrpSpPr>
            <p:cNvPr id="20" name="Group 101"/>
            <p:cNvGrpSpPr>
              <a:grpSpLocks/>
            </p:cNvGrpSpPr>
            <p:nvPr/>
          </p:nvGrpSpPr>
          <p:grpSpPr bwMode="auto">
            <a:xfrm>
              <a:off x="1792" y="5780"/>
              <a:ext cx="8696" cy="4918"/>
              <a:chOff x="3324" y="-1436"/>
              <a:chExt cx="77324" cy="43749"/>
            </a:xfrm>
          </p:grpSpPr>
          <p:grpSp>
            <p:nvGrpSpPr>
              <p:cNvPr id="25" name="Group 102"/>
              <p:cNvGrpSpPr>
                <a:grpSpLocks/>
              </p:cNvGrpSpPr>
              <p:nvPr/>
            </p:nvGrpSpPr>
            <p:grpSpPr bwMode="auto">
              <a:xfrm>
                <a:off x="3324" y="-1436"/>
                <a:ext cx="77324" cy="43749"/>
                <a:chOff x="3324" y="-1436"/>
                <a:chExt cx="77324" cy="43749"/>
              </a:xfrm>
            </p:grpSpPr>
            <p:sp>
              <p:nvSpPr>
                <p:cNvPr id="28" name="Szövegdoboz 4"/>
                <p:cNvSpPr txBox="1">
                  <a:spLocks noChangeArrowheads="1"/>
                </p:cNvSpPr>
                <p:nvPr/>
              </p:nvSpPr>
              <p:spPr bwMode="auto">
                <a:xfrm>
                  <a:off x="3324" y="-1436"/>
                  <a:ext cx="77324" cy="6476"/>
                </a:xfrm>
                <a:prstGeom prst="roundRect">
                  <a:avLst/>
                </a:prstGeom>
                <a:solidFill>
                  <a:srgbClr val="B3AA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Отсутствие разделения сфер социального действия </a:t>
                  </a:r>
                </a:p>
                <a:p>
                  <a:pPr algn="ctr">
                    <a:spcAft>
                      <a:spcPts val="0"/>
                    </a:spcAft>
                  </a:pPr>
                  <a:r>
                    <a:rPr lang="ru-RU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(в демократической среде)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9" name="Szövegdoboz 5"/>
                <p:cNvSpPr txBox="1">
                  <a:spLocks noChangeArrowheads="1"/>
                </p:cNvSpPr>
                <p:nvPr/>
              </p:nvSpPr>
              <p:spPr bwMode="auto">
                <a:xfrm>
                  <a:off x="3324" y="10117"/>
                  <a:ext cx="35235" cy="7920"/>
                </a:xfrm>
                <a:prstGeom prst="roundRect">
                  <a:avLst/>
                </a:prstGeom>
                <a:solidFill>
                  <a:srgbClr val="D1C9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Неформальные сети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0" name="Szövegdoboz 6"/>
                <p:cNvSpPr txBox="1">
                  <a:spLocks noChangeArrowheads="1"/>
                </p:cNvSpPr>
                <p:nvPr/>
              </p:nvSpPr>
              <p:spPr bwMode="auto">
                <a:xfrm>
                  <a:off x="45405" y="10088"/>
                  <a:ext cx="35243" cy="7920"/>
                </a:xfrm>
                <a:prstGeom prst="roundRect">
                  <a:avLst/>
                </a:prstGeom>
                <a:solidFill>
                  <a:srgbClr val="6B95A1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b="1" dirty="0">
                      <a:solidFill>
                        <a:srgbClr val="504131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Патрональная в</a:t>
                  </a:r>
                  <a:r>
                    <a:rPr lang="ru-RU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ласть-собственность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" name="Szövegdoboz 7"/>
                <p:cNvSpPr txBox="1">
                  <a:spLocks noChangeArrowheads="1"/>
                </p:cNvSpPr>
                <p:nvPr/>
              </p:nvSpPr>
              <p:spPr bwMode="auto">
                <a:xfrm>
                  <a:off x="3324" y="22327"/>
                  <a:ext cx="35235" cy="8432"/>
                </a:xfrm>
                <a:prstGeom prst="roundRect">
                  <a:avLst/>
                </a:prstGeom>
                <a:solidFill>
                  <a:srgbClr val="D1C9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Приемные политические семьи (неформальные патрональные сети) 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Szövegdoboz 8"/>
                <p:cNvSpPr txBox="1">
                  <a:spLocks noChangeArrowheads="1"/>
                </p:cNvSpPr>
                <p:nvPr/>
              </p:nvSpPr>
              <p:spPr bwMode="auto">
                <a:xfrm>
                  <a:off x="45405" y="23095"/>
                  <a:ext cx="35243" cy="7920"/>
                </a:xfrm>
                <a:prstGeom prst="roundRect">
                  <a:avLst/>
                </a:prstGeom>
                <a:solidFill>
                  <a:srgbClr val="6B95A1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b="1" kern="1200" dirty="0" err="1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Патримониализация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Szövegdoboz 9"/>
                <p:cNvSpPr txBox="1">
                  <a:spLocks noChangeArrowheads="1"/>
                </p:cNvSpPr>
                <p:nvPr/>
              </p:nvSpPr>
              <p:spPr bwMode="auto">
                <a:xfrm>
                  <a:off x="3324" y="35938"/>
                  <a:ext cx="77324" cy="6375"/>
                </a:xfrm>
                <a:prstGeom prst="roundRect">
                  <a:avLst/>
                </a:prstGeom>
                <a:solidFill>
                  <a:srgbClr val="E9B1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54000" tIns="10800" rIns="54000" bIns="10800" anchor="ctr" anchorCtr="0" upright="1">
                  <a:noAutofit/>
                </a:bodyPr>
                <a:lstStyle>
                  <a:defPPr>
                    <a:defRPr lang="hu-HU"/>
                  </a:defPPr>
                  <a:lvl1pPr algn="ctr">
                    <a:lnSpc>
                      <a:spcPct val="115000"/>
                    </a:lnSpc>
                    <a:spcAft>
                      <a:spcPts val="0"/>
                    </a:spcAft>
                    <a:defRPr b="1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 dirty="0"/>
                    <a:t>Централизованные/монополизированные формы коррупции</a:t>
                  </a:r>
                  <a:endParaRPr lang="hu-HU" dirty="0"/>
                </a:p>
              </p:txBody>
            </p:sp>
            <p:sp>
              <p:nvSpPr>
                <p:cNvPr id="34" name="Lefelé nyíl 33"/>
                <p:cNvSpPr>
                  <a:spLocks noChangeArrowheads="1"/>
                </p:cNvSpPr>
                <p:nvPr/>
              </p:nvSpPr>
              <p:spPr bwMode="auto">
                <a:xfrm>
                  <a:off x="18560" y="5040"/>
                  <a:ext cx="4680" cy="5048"/>
                </a:xfrm>
                <a:prstGeom prst="downArrow">
                  <a:avLst>
                    <a:gd name="adj1" fmla="val 50000"/>
                    <a:gd name="adj2" fmla="val 5000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5" name="Lefelé nyíl 34"/>
                <p:cNvSpPr>
                  <a:spLocks noChangeArrowheads="1"/>
                </p:cNvSpPr>
                <p:nvPr/>
              </p:nvSpPr>
              <p:spPr bwMode="auto">
                <a:xfrm>
                  <a:off x="60724" y="5059"/>
                  <a:ext cx="4680" cy="5058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6" name="Lefelé nyíl 35"/>
                <p:cNvSpPr>
                  <a:spLocks noChangeArrowheads="1"/>
                </p:cNvSpPr>
                <p:nvPr/>
              </p:nvSpPr>
              <p:spPr bwMode="auto">
                <a:xfrm>
                  <a:off x="18643" y="18036"/>
                  <a:ext cx="4680" cy="4803"/>
                </a:xfrm>
                <a:prstGeom prst="downArrow">
                  <a:avLst>
                    <a:gd name="adj1" fmla="val 50000"/>
                    <a:gd name="adj2" fmla="val 5000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7" name="Lefelé nyíl 36"/>
                <p:cNvSpPr>
                  <a:spLocks noChangeArrowheads="1"/>
                </p:cNvSpPr>
                <p:nvPr/>
              </p:nvSpPr>
              <p:spPr bwMode="auto">
                <a:xfrm>
                  <a:off x="60724" y="18008"/>
                  <a:ext cx="4680" cy="5048"/>
                </a:xfrm>
                <a:prstGeom prst="downArrow">
                  <a:avLst>
                    <a:gd name="adj1" fmla="val 50000"/>
                    <a:gd name="adj2" fmla="val 5000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8" name="Lefelé nyíl 37"/>
                <p:cNvSpPr>
                  <a:spLocks noChangeArrowheads="1"/>
                </p:cNvSpPr>
                <p:nvPr/>
              </p:nvSpPr>
              <p:spPr bwMode="auto">
                <a:xfrm>
                  <a:off x="18643" y="30758"/>
                  <a:ext cx="4680" cy="5079"/>
                </a:xfrm>
                <a:prstGeom prst="downArrow">
                  <a:avLst>
                    <a:gd name="adj1" fmla="val 50000"/>
                    <a:gd name="adj2" fmla="val 5000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9" name="Lefelé nyíl 38"/>
                <p:cNvSpPr>
                  <a:spLocks noChangeArrowheads="1"/>
                </p:cNvSpPr>
                <p:nvPr/>
              </p:nvSpPr>
              <p:spPr bwMode="auto">
                <a:xfrm>
                  <a:off x="60724" y="31015"/>
                  <a:ext cx="4680" cy="4822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</p:grpSp>
          <p:sp>
            <p:nvSpPr>
              <p:cNvPr id="26" name="Balra-jobbra nyíl 25"/>
              <p:cNvSpPr>
                <a:spLocks noChangeArrowheads="1"/>
              </p:cNvSpPr>
              <p:nvPr/>
            </p:nvSpPr>
            <p:spPr bwMode="auto">
              <a:xfrm>
                <a:off x="38559" y="11987"/>
                <a:ext cx="6846" cy="4179"/>
              </a:xfrm>
              <a:prstGeom prst="leftRightArrow">
                <a:avLst>
                  <a:gd name="adj1" fmla="val 50000"/>
                  <a:gd name="adj2" fmla="val 49995"/>
                </a:avLst>
              </a:prstGeom>
              <a:solidFill>
                <a:srgbClr val="4D7C85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hu-HU" sz="1500"/>
              </a:p>
            </p:txBody>
          </p:sp>
          <p:sp>
            <p:nvSpPr>
              <p:cNvPr id="27" name="Balra-jobbra nyíl 26"/>
              <p:cNvSpPr>
                <a:spLocks noChangeArrowheads="1"/>
              </p:cNvSpPr>
              <p:nvPr/>
            </p:nvSpPr>
            <p:spPr bwMode="auto">
              <a:xfrm>
                <a:off x="38559" y="24966"/>
                <a:ext cx="6846" cy="4179"/>
              </a:xfrm>
              <a:prstGeom prst="leftRightArrow">
                <a:avLst>
                  <a:gd name="adj1" fmla="val 50000"/>
                  <a:gd name="adj2" fmla="val 49995"/>
                </a:avLst>
              </a:prstGeom>
              <a:solidFill>
                <a:srgbClr val="4D7C85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hu-HU" sz="1500"/>
              </a:p>
            </p:txBody>
          </p:sp>
        </p:grpSp>
        <p:sp>
          <p:nvSpPr>
            <p:cNvPr id="21" name="Text Box 117"/>
            <p:cNvSpPr txBox="1">
              <a:spLocks noChangeArrowheads="1"/>
            </p:cNvSpPr>
            <p:nvPr/>
          </p:nvSpPr>
          <p:spPr bwMode="auto">
            <a:xfrm>
              <a:off x="-299" y="5780"/>
              <a:ext cx="2069" cy="738"/>
            </a:xfrm>
            <a:prstGeom prst="roundRect">
              <a:avLst/>
            </a:prstGeom>
            <a:solidFill>
              <a:srgbClr val="B2654B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>
              <a:defPPr>
                <a:defRPr lang="hu-HU"/>
              </a:defPPr>
              <a:lvl1pPr algn="ctr">
                <a:spcAft>
                  <a:spcPts val="0"/>
                </a:spcAft>
                <a:defRPr b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Первопричина</a:t>
              </a:r>
              <a:endParaRPr lang="hu-HU" dirty="0">
                <a:solidFill>
                  <a:srgbClr val="EFEAE4"/>
                </a:solidFill>
              </a:endParaRPr>
            </a:p>
          </p:txBody>
        </p:sp>
        <p:sp>
          <p:nvSpPr>
            <p:cNvPr id="22" name="Text Box 118"/>
            <p:cNvSpPr txBox="1">
              <a:spLocks noChangeArrowheads="1"/>
            </p:cNvSpPr>
            <p:nvPr/>
          </p:nvSpPr>
          <p:spPr bwMode="auto">
            <a:xfrm>
              <a:off x="-286" y="7069"/>
              <a:ext cx="1904" cy="899"/>
            </a:xfrm>
            <a:prstGeom prst="roundRect">
              <a:avLst/>
            </a:prstGeom>
            <a:solidFill>
              <a:srgbClr val="B2654B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>
              <a:defPPr>
                <a:defRPr lang="hu-HU"/>
              </a:defPPr>
              <a:lvl1pPr algn="ctr">
                <a:spcAft>
                  <a:spcPts val="0"/>
                </a:spcAft>
                <a:defRPr b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Социальные структуры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19"/>
            <p:cNvSpPr txBox="1">
              <a:spLocks noChangeArrowheads="1"/>
            </p:cNvSpPr>
            <p:nvPr/>
          </p:nvSpPr>
          <p:spPr bwMode="auto">
            <a:xfrm>
              <a:off x="-286" y="8509"/>
              <a:ext cx="1904" cy="891"/>
            </a:xfrm>
            <a:prstGeom prst="roundRect">
              <a:avLst/>
            </a:prstGeom>
            <a:solidFill>
              <a:srgbClr val="B2654B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>
              <a:defPPr>
                <a:defRPr lang="hu-HU"/>
              </a:defPPr>
              <a:lvl1pPr algn="ctr">
                <a:spcAft>
                  <a:spcPts val="0"/>
                </a:spcAft>
                <a:defRPr b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Структуры управления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20"/>
            <p:cNvSpPr txBox="1">
              <a:spLocks noChangeArrowheads="1"/>
            </p:cNvSpPr>
            <p:nvPr/>
          </p:nvSpPr>
          <p:spPr bwMode="auto">
            <a:xfrm>
              <a:off x="-286" y="9970"/>
              <a:ext cx="1904" cy="728"/>
            </a:xfrm>
            <a:prstGeom prst="roundRect">
              <a:avLst/>
            </a:prstGeom>
            <a:solidFill>
              <a:srgbClr val="B2654B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>
              <a:defPPr>
                <a:defRPr lang="hu-HU"/>
              </a:defPPr>
              <a:lvl1pPr algn="ctr">
                <a:spcAft>
                  <a:spcPts val="0"/>
                </a:spcAft>
                <a:defRPr b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>
                  <a:solidFill>
                    <a:srgbClr val="EFEAE4"/>
                  </a:solidFill>
                </a:rPr>
                <a:t>Системный дефект</a:t>
              </a:r>
              <a:endParaRPr lang="hu-HU" dirty="0">
                <a:solidFill>
                  <a:srgbClr val="EFE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51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ttp://www.worldvaluessurvey.org/images/Cultural_map_WVS4_19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74" y="125535"/>
            <a:ext cx="5184576" cy="4894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99301" y="1203598"/>
            <a:ext cx="3743970" cy="3476724"/>
          </a:xfrm>
        </p:spPr>
        <p:txBody>
          <a:bodyPr>
            <a:noAutofit/>
          </a:bodyPr>
          <a:lstStyle/>
          <a:p>
            <a:pPr marL="182563" indent="-182563" fontAlgn="base">
              <a:spcBef>
                <a:spcPts val="500"/>
              </a:spcBef>
              <a:buClr>
                <a:srgbClr val="4D7C84"/>
              </a:buClr>
              <a:buSzPct val="120000"/>
            </a:pPr>
            <a:r>
              <a:rPr lang="ru-RU" sz="1500" b="1" dirty="0">
                <a:solidFill>
                  <a:srgbClr val="504131"/>
                </a:solidFill>
              </a:rPr>
              <a:t>традиционные ценности: религия, </a:t>
            </a:r>
            <a:r>
              <a:rPr lang="ru-RU" sz="1500" b="1" dirty="0" err="1">
                <a:solidFill>
                  <a:srgbClr val="504131"/>
                </a:solidFill>
              </a:rPr>
              <a:t>родительско</a:t>
            </a:r>
            <a:r>
              <a:rPr lang="ru-RU" sz="1500" b="1" dirty="0">
                <a:solidFill>
                  <a:srgbClr val="504131"/>
                </a:solidFill>
              </a:rPr>
              <a:t>-детские отношения, почтение к власти, традиционные семейные ценности</a:t>
            </a:r>
            <a:r>
              <a:rPr lang="en-US" sz="1500" b="1" dirty="0">
                <a:solidFill>
                  <a:srgbClr val="504131"/>
                </a:solidFill>
              </a:rPr>
              <a:t>;</a:t>
            </a:r>
          </a:p>
          <a:p>
            <a:pPr marL="182563" indent="-182563" fontAlgn="base">
              <a:spcBef>
                <a:spcPts val="500"/>
              </a:spcBef>
              <a:buClr>
                <a:srgbClr val="4D7C84"/>
              </a:buClr>
              <a:buSzPct val="120000"/>
            </a:pPr>
            <a:r>
              <a:rPr lang="ru-RU" sz="1500" b="1" dirty="0">
                <a:solidFill>
                  <a:srgbClr val="504131"/>
                </a:solidFill>
              </a:rPr>
              <a:t>секулярно-рациональные ценности: меньшее внимание к религии, традиционным семейным ценностям и авторитету</a:t>
            </a:r>
            <a:r>
              <a:rPr lang="en-US" sz="1500" b="1" dirty="0">
                <a:solidFill>
                  <a:srgbClr val="504131"/>
                </a:solidFill>
              </a:rPr>
              <a:t>;</a:t>
            </a:r>
          </a:p>
          <a:p>
            <a:pPr marL="182563" indent="-182563" fontAlgn="base">
              <a:spcBef>
                <a:spcPts val="500"/>
              </a:spcBef>
              <a:buClr>
                <a:srgbClr val="4D7C84"/>
              </a:buClr>
              <a:buSzPct val="120000"/>
            </a:pPr>
            <a:r>
              <a:rPr lang="ru-RU" sz="1500" b="1" dirty="0">
                <a:solidFill>
                  <a:srgbClr val="504131"/>
                </a:solidFill>
              </a:rPr>
              <a:t>к ценностям самовыражения относятся защита окружающей среды, толерантность, запрос на участие в политической и экономической жизни; </a:t>
            </a:r>
          </a:p>
          <a:p>
            <a:pPr marL="182563" indent="-182563" fontAlgn="base">
              <a:spcBef>
                <a:spcPts val="500"/>
              </a:spcBef>
              <a:buClr>
                <a:srgbClr val="4D7C84"/>
              </a:buClr>
              <a:buSzPct val="120000"/>
            </a:pPr>
            <a:r>
              <a:rPr lang="ru-RU" sz="1500" b="1" dirty="0">
                <a:solidFill>
                  <a:srgbClr val="504131"/>
                </a:solidFill>
              </a:rPr>
              <a:t>к ценностям выживания относятся экономическая и физическая безопасность </a:t>
            </a:r>
            <a:r>
              <a:rPr lang="en-US" sz="1500" b="1" dirty="0">
                <a:solidFill>
                  <a:srgbClr val="504131"/>
                </a:solidFill>
              </a:rPr>
              <a:t>. </a:t>
            </a:r>
            <a:endParaRPr lang="hu-HU" sz="1500" dirty="0">
              <a:solidFill>
                <a:srgbClr val="504131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950" y="-1"/>
            <a:ext cx="3743970" cy="1112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000" b="1" dirty="0">
                <a:solidFill>
                  <a:srgbClr val="8D503B"/>
                </a:solidFill>
              </a:rPr>
              <a:t>Культурная карта мира, созданная на основе данных четвертой волны Всемирного обзора ценностей (1996)</a:t>
            </a:r>
            <a:endParaRPr lang="en-US" sz="20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7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640514" cy="127560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Официальная должность главного патрона, государственный орган, принимающий основные решения, и тип патрональной сети в России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5727833"/>
              </p:ext>
            </p:extLst>
          </p:nvPr>
        </p:nvGraphicFramePr>
        <p:xfrm>
          <a:off x="107950" y="1275606"/>
          <a:ext cx="8928099" cy="3114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Официальная должность главного патрона (как главы исполнительной власти)</a:t>
                      </a:r>
                      <a:endParaRPr lang="hu-HU" sz="16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Ответственный государственный орган</a:t>
                      </a:r>
                      <a:endParaRPr lang="hu-HU" sz="16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Правящая элита как тип патрональной сети </a:t>
                      </a:r>
                      <a:endParaRPr lang="hu-HU" sz="16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Тип патронального государства</a:t>
                      </a:r>
                      <a:endParaRPr lang="hu-HU" sz="1600" b="1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US" sz="18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 1917</a:t>
                      </a:r>
                      <a:endParaRPr lang="hu-HU" sz="18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царь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двор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служилые дворяне, феодальное сословие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феодальное государство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1917-1991</a:t>
                      </a:r>
                      <a:endParaRPr lang="hu-HU" sz="18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генеральный секретарь партии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политбюро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номенклатура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партия-государство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7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2003-</a:t>
                      </a:r>
                      <a:endParaRPr lang="hu-HU" sz="1800" b="1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президент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двор патрона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приемная политическая семья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мафиозное государство</a:t>
                      </a:r>
                      <a:endParaRPr lang="hu-HU" sz="1600" b="1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58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825" y="-38941"/>
            <a:ext cx="8928100" cy="91598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Генри Хейл</a:t>
            </a:r>
            <a:r>
              <a:rPr lang="en-US" sz="2200" b="1" dirty="0">
                <a:solidFill>
                  <a:srgbClr val="8D503B"/>
                </a:solidFill>
              </a:rPr>
              <a:t>: </a:t>
            </a:r>
            <a:r>
              <a:rPr lang="ru-RU" sz="2200" b="1" dirty="0">
                <a:solidFill>
                  <a:srgbClr val="8D503B"/>
                </a:solidFill>
              </a:rPr>
              <a:t>Политическое устройство и </a:t>
            </a:r>
            <a:r>
              <a:rPr lang="ru-RU" sz="2200" b="1" dirty="0" err="1">
                <a:solidFill>
                  <a:srgbClr val="8D503B"/>
                </a:solidFill>
              </a:rPr>
              <a:t>патронализм</a:t>
            </a:r>
            <a:r>
              <a:rPr lang="ru-RU" sz="2200" b="1" dirty="0">
                <a:solidFill>
                  <a:srgbClr val="8D503B"/>
                </a:solidFill>
              </a:rPr>
              <a:t> в посткоммунистических странах с середины 1990-х годов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2891928"/>
              </p:ext>
            </p:extLst>
          </p:nvPr>
        </p:nvGraphicFramePr>
        <p:xfrm>
          <a:off x="251519" y="877047"/>
          <a:ext cx="8784404" cy="3610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71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Степень </a:t>
                      </a:r>
                      <a:r>
                        <a:rPr lang="ru-RU" sz="1400" b="1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патронализма</a:t>
                      </a:r>
                      <a:endParaRPr lang="hu-HU" sz="14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Тип исполнительной власти</a:t>
                      </a:r>
                      <a:endParaRPr lang="hu-HU" sz="14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5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Президентское правление</a:t>
                      </a:r>
                      <a:endParaRPr lang="hu-HU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Разделенная исполнительная власть</a:t>
                      </a:r>
                      <a:endParaRPr lang="hu-HU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Парламентаризм</a:t>
                      </a:r>
                      <a:endParaRPr lang="hu-HU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9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Высокая</a:t>
                      </a:r>
                      <a:endParaRPr lang="hu-HU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Азербайджан*, Беларусь*, Грузия*, Казахстан*, Кыргызстан (до 2010*), Молдова (до 2000*), Россия*, Таджикистан*, Туркменистан*, Украина* (1991-2006; 2010-2014), Узбекистан*</a:t>
                      </a:r>
                      <a:endParaRPr lang="hu-HU" sz="1200" b="1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Армения*, Украина* (2006-10; 2014-), Кыргызстан (2010-*), Молдова (2016-*), Румыния*</a:t>
                      </a: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Албания, Болгария*, Венгрия (2010-), Македония*, Молдова (2000-2016)</a:t>
                      </a: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50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Умеренная</a:t>
                      </a:r>
                      <a:endParaRPr lang="hu-HU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Эстония, Венгрия (1998-2010), Латвия, Литва*, Сербия*, Словакия*</a:t>
                      </a: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2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Низкая</a:t>
                      </a:r>
                      <a:endParaRPr lang="hu-HU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Хорватия (до 2000*), Польша*</a:t>
                      </a: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Хорватия (2001-*), Чехия (2012-*), Венгрия (до 1998), Словения*</a:t>
                      </a: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219379" y="4416776"/>
            <a:ext cx="3529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50413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50413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50413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Страны с прямыми президентскими выборами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14"/>
          <p:cNvSpPr/>
          <p:nvPr/>
        </p:nvSpPr>
        <p:spPr>
          <a:xfrm>
            <a:off x="0" y="4497169"/>
            <a:ext cx="5219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200" b="1" i="1" dirty="0">
                <a:solidFill>
                  <a:srgbClr val="50412B"/>
                </a:solidFill>
              </a:rPr>
              <a:t>Источник</a:t>
            </a:r>
            <a:r>
              <a:rPr lang="en-GB" sz="1200" b="1" i="1" dirty="0">
                <a:solidFill>
                  <a:srgbClr val="50412B"/>
                </a:solidFill>
              </a:rPr>
              <a:t>: </a:t>
            </a:r>
            <a:r>
              <a:rPr lang="ru-RU" sz="1200" dirty="0">
                <a:solidFill>
                  <a:srgbClr val="50412B"/>
                </a:solidFill>
              </a:rPr>
              <a:t>на основании книги </a:t>
            </a:r>
            <a:r>
              <a:rPr lang="en-GB" sz="1200" dirty="0">
                <a:solidFill>
                  <a:srgbClr val="50412B"/>
                </a:solidFill>
              </a:rPr>
              <a:t>Henry E. Hale, Patronal Politics—Eurasian Regime Dynamics in Comparative Perspective, Cambridge University Press, 2015, p. 459, </a:t>
            </a:r>
            <a:r>
              <a:rPr lang="ru-RU" sz="1200" dirty="0">
                <a:solidFill>
                  <a:srgbClr val="50412B"/>
                </a:solidFill>
              </a:rPr>
              <a:t>некоторые детали пересмотрены и изменены</a:t>
            </a:r>
            <a:r>
              <a:rPr lang="en-GB" sz="1200" dirty="0">
                <a:solidFill>
                  <a:srgbClr val="50412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52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7704410" cy="69954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ea typeface="Calibri"/>
                <a:cs typeface="Times New Roman"/>
              </a:rPr>
              <a:t>Янош </a:t>
            </a:r>
            <a:r>
              <a:rPr lang="ru-RU" sz="2200" b="1" dirty="0" err="1">
                <a:solidFill>
                  <a:srgbClr val="8D503B"/>
                </a:solidFill>
                <a:ea typeface="Calibri"/>
                <a:cs typeface="Times New Roman"/>
              </a:rPr>
              <a:t>Корнаи</a:t>
            </a:r>
            <a:r>
              <a:rPr lang="ru-RU" sz="2200" b="1" dirty="0">
                <a:solidFill>
                  <a:srgbClr val="8D503B"/>
                </a:solidFill>
                <a:ea typeface="Calibri"/>
                <a:cs typeface="Times New Roman"/>
              </a:rPr>
              <a:t> (</a:t>
            </a:r>
            <a:r>
              <a:rPr lang="hu-HU" sz="2200" b="1" dirty="0">
                <a:solidFill>
                  <a:srgbClr val="8D503B"/>
                </a:solidFill>
                <a:ea typeface="Calibri"/>
                <a:cs typeface="Times New Roman"/>
              </a:rPr>
              <a:t>János Kornai</a:t>
            </a:r>
            <a:r>
              <a:rPr lang="ru-RU" sz="2200" b="1" dirty="0">
                <a:solidFill>
                  <a:srgbClr val="8D503B"/>
                </a:solidFill>
                <a:ea typeface="Calibri"/>
                <a:cs typeface="Times New Roman"/>
              </a:rPr>
              <a:t>)</a:t>
            </a:r>
            <a:r>
              <a:rPr lang="hu-HU" sz="2200" b="1" dirty="0">
                <a:solidFill>
                  <a:srgbClr val="8D503B"/>
                </a:solidFill>
                <a:ea typeface="Calibri"/>
                <a:cs typeface="Times New Roman"/>
              </a:rPr>
              <a:t>: </a:t>
            </a:r>
            <a:r>
              <a:rPr lang="ru-RU" sz="2200" b="1" dirty="0">
                <a:solidFill>
                  <a:srgbClr val="8D503B"/>
                </a:solidFill>
                <a:ea typeface="Calibri"/>
                <a:cs typeface="Times New Roman"/>
              </a:rPr>
              <a:t>Х</a:t>
            </a:r>
            <a:r>
              <a:rPr lang="ru-RU" sz="2200" b="1" dirty="0">
                <a:solidFill>
                  <a:srgbClr val="8D503B"/>
                </a:solidFill>
              </a:rPr>
              <a:t>арактеристики демократии, автократии и диктатуры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37924"/>
              </p:ext>
            </p:extLst>
          </p:nvPr>
        </p:nvGraphicFramePr>
        <p:xfrm>
          <a:off x="0" y="790123"/>
          <a:ext cx="9144000" cy="4281970"/>
        </p:xfrm>
        <a:graphic>
          <a:graphicData uri="http://schemas.openxmlformats.org/drawingml/2006/table">
            <a:tbl>
              <a:tblPr/>
              <a:tblGrid>
                <a:gridCol w="294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5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Демократия</a:t>
                      </a:r>
                      <a:endParaRPr lang="hu-HU" sz="16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Автократия</a:t>
                      </a:r>
                      <a:endParaRPr lang="hu-HU" sz="16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Диктатура</a:t>
                      </a:r>
                      <a:endParaRPr lang="hu-HU" sz="16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4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Е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Р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И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Ч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Е</a:t>
                      </a:r>
                      <a:endParaRPr lang="hu-HU" sz="1400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Правительство может быть распущено путем мирной и цивилизованной процедуры 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Правительство не может быть распущено путем мирной и цивилизованной процедуры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Правительство не может быть распущено путем мирной и цивилизованной процедуры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8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Работа институтов, которые последовательно гарантируют прозрачность власти, хорошо налажена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Институты, которые должны последовательно гарантировать прозрачность власти, либо малоэффективны, либо создают лишь видимость работы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Институтов, которые должны последовательно гарантировать прозрачность власти, не существует 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13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Существует парламентская оппозиция; на выборах в парламент баллотируется несколько партий 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Существует парламентская оппозиция; на выборах в парламент баллотируется несколько партий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Парламентской оппозиции не существует; на выборы в парламент баллотируется только одна партия 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7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Отсутствует террор (т.е. крупномасштабные задержания, заключение в исправительно-трудовые лагеря и казни</a:t>
                      </a:r>
                      <a:r>
                        <a:rPr lang="en-US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Отсутствует террор (т.е. крупномасштабные задержания, заключение в исправительно-трудовые лагеря и казни), однако для оказания давления на политических противников периодически применяются различные методы (заключение в тюрьму по ложному обвинению или даже убийство по политическим мотивам</a:t>
                      </a:r>
                      <a:r>
                        <a:rPr lang="en-US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Террор (крупномасштабные задержания, заключение в исправительно-трудовые лагеря и казни</a:t>
                      </a:r>
                      <a:r>
                        <a:rPr lang="en-US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91449" y="469126"/>
            <a:ext cx="28798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300" b="1" dirty="0">
                <a:solidFill>
                  <a:srgbClr val="504131"/>
                </a:solidFill>
              </a:rPr>
              <a:t>(</a:t>
            </a:r>
            <a:r>
              <a:rPr lang="ru-RU" sz="1300" b="1" dirty="0">
                <a:solidFill>
                  <a:srgbClr val="504131"/>
                </a:solidFill>
              </a:rPr>
              <a:t>Первичные характеристики</a:t>
            </a:r>
            <a:r>
              <a:rPr lang="hu-HU" sz="1300" b="1" dirty="0">
                <a:solidFill>
                  <a:srgbClr val="504131"/>
                </a:solidFill>
              </a:rPr>
              <a:t>)</a:t>
            </a:r>
            <a:endParaRPr lang="en-GB" sz="1300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1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34979" y="0"/>
            <a:ext cx="7632848" cy="69954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ea typeface="Calibri"/>
                <a:cs typeface="Times New Roman"/>
              </a:rPr>
              <a:t>Янош </a:t>
            </a:r>
            <a:r>
              <a:rPr lang="ru-RU" sz="2200" b="1" dirty="0" err="1">
                <a:solidFill>
                  <a:srgbClr val="8D503B"/>
                </a:solidFill>
                <a:ea typeface="Calibri"/>
                <a:cs typeface="Times New Roman"/>
              </a:rPr>
              <a:t>Корнаи</a:t>
            </a:r>
            <a:r>
              <a:rPr lang="hu-HU" sz="2200" b="1" dirty="0">
                <a:solidFill>
                  <a:srgbClr val="8D503B"/>
                </a:solidFill>
                <a:ea typeface="Calibri"/>
                <a:cs typeface="Times New Roman"/>
              </a:rPr>
              <a:t>: </a:t>
            </a:r>
            <a:r>
              <a:rPr lang="ru-RU" sz="2200" b="1" dirty="0">
                <a:solidFill>
                  <a:srgbClr val="8D503B"/>
                </a:solidFill>
              </a:rPr>
              <a:t>Характеристики демократии, автократии и диктатуры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81630"/>
              </p:ext>
            </p:extLst>
          </p:nvPr>
        </p:nvGraphicFramePr>
        <p:xfrm>
          <a:off x="1" y="754405"/>
          <a:ext cx="9143999" cy="4358640"/>
        </p:xfrm>
        <a:graphic>
          <a:graphicData uri="http://schemas.openxmlformats.org/drawingml/2006/table">
            <a:tbl>
              <a:tblPr/>
              <a:tblGrid>
                <a:gridCol w="28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3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05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050" b="1" i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Демократия</a:t>
                      </a:r>
                      <a:endParaRPr lang="hu-HU" sz="16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Автократия</a:t>
                      </a:r>
                      <a:endParaRPr lang="hu-HU" sz="16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Диктатура</a:t>
                      </a:r>
                      <a:endParaRPr lang="hu-HU" sz="16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37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Р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И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Ч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Ы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Е</a:t>
                      </a:r>
                      <a:endParaRPr lang="hu-HU" sz="1400" b="1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hu-HU" sz="1400" b="1" i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Против парламентской оппозиции не применяются репрессии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Против парламентской оппозиции применяются репрессии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Парламентской оппозиции не существует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8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Институты, обеспечивающие систему сдержек и противовесов, активны и независимы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Институты, обеспечивающие систему сдержек и противовесов, слабы и зависимы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создается никаких институтов, обеспечивающих систему сдержек и противовесов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3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Относительно немногие чиновники назначаются правящей политической группой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Правящая политическая группа назначает собственные кадры практически на все важные должности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Правящая политическая группа назначает собственные кадры практически на все важные должности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5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Гражданский протест против правительства не имеет правовых границ; сильное гражданское общество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Гражданский протест против правительства не имеет правовых границ; слабое гражданское общество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Гражданский протест против правительства запрещен законом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3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Заинтересованные лица и организации в различных формах и в разной степени принимают участие в принятии решений (значительный уровень гражданского участия</a:t>
                      </a:r>
                      <a:r>
                        <a:rPr lang="en-US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Правовые основания для гражданского участия существуют, но практически не функционируют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Гражданское участие не предусматривается даже формально 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5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Свобода слова гарантируется законом и применяется на практике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Свобода слова ограничена юридическими и экономическими средствами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Свобода слова отсутствует</a:t>
                      </a:r>
                      <a:endParaRPr lang="hu-HU" sz="1200" b="1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76256" y="431240"/>
            <a:ext cx="22874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300" b="1" dirty="0">
                <a:solidFill>
                  <a:srgbClr val="504131"/>
                </a:solidFill>
              </a:rPr>
              <a:t>(</a:t>
            </a:r>
            <a:r>
              <a:rPr lang="ru-RU" sz="1300" b="1" dirty="0">
                <a:solidFill>
                  <a:srgbClr val="504131"/>
                </a:solidFill>
              </a:rPr>
              <a:t>Вторичные характеристики</a:t>
            </a:r>
            <a:r>
              <a:rPr lang="hu-HU" sz="1300" b="1" dirty="0">
                <a:solidFill>
                  <a:srgbClr val="504131"/>
                </a:solidFill>
              </a:rPr>
              <a:t>)</a:t>
            </a:r>
            <a:endParaRPr lang="en-GB" sz="1300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1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546" cy="98742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ru-RU" sz="3200" b="1" dirty="0">
                <a:solidFill>
                  <a:srgbClr val="8D503B"/>
                </a:solidFill>
              </a:rPr>
              <a:t>Жесткие </a:t>
            </a:r>
            <a:r>
              <a:rPr lang="ru-R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структуры, </a:t>
            </a:r>
            <a:r>
              <a:rPr lang="ru-RU" sz="2000" b="1" dirty="0">
                <a:solidFill>
                  <a:srgbClr val="504131"/>
                </a:solidFill>
                <a:latin typeface="+mn-lt"/>
                <a:ea typeface="+mn-ea"/>
                <a:cs typeface="+mn-cs"/>
              </a:rPr>
              <a:t>то есть</a:t>
            </a:r>
            <a:endParaRPr lang="hu-HU" sz="2000" b="1" dirty="0">
              <a:solidFill>
                <a:srgbClr val="50413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23528" y="798988"/>
            <a:ext cx="8353177" cy="3096495"/>
          </a:xfrm>
        </p:spPr>
        <p:txBody>
          <a:bodyPr>
            <a:noAutofit/>
          </a:bodyPr>
          <a:lstStyle/>
          <a:p>
            <a:pPr marL="898525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2000" b="1" dirty="0">
                <a:solidFill>
                  <a:srgbClr val="504131"/>
                </a:solidFill>
              </a:rPr>
              <a:t>отсутствие разделения трех сфер социального действия </a:t>
            </a:r>
            <a:r>
              <a:rPr lang="en-US" sz="2000" b="1" dirty="0">
                <a:solidFill>
                  <a:srgbClr val="504131"/>
                </a:solidFill>
              </a:rPr>
              <a:t>(</a:t>
            </a:r>
            <a:r>
              <a:rPr lang="ru-RU" sz="2000" b="1" dirty="0">
                <a:solidFill>
                  <a:srgbClr val="504131"/>
                </a:solidFill>
              </a:rPr>
              <a:t>политической</a:t>
            </a:r>
            <a:r>
              <a:rPr lang="en-US" sz="2000" b="1" dirty="0">
                <a:solidFill>
                  <a:srgbClr val="504131"/>
                </a:solidFill>
              </a:rPr>
              <a:t>, </a:t>
            </a:r>
            <a:r>
              <a:rPr lang="ru-RU" sz="2000" b="1" dirty="0">
                <a:solidFill>
                  <a:srgbClr val="504131"/>
                </a:solidFill>
              </a:rPr>
              <a:t>экономической</a:t>
            </a:r>
            <a:r>
              <a:rPr lang="en-US" sz="2000" b="1" dirty="0">
                <a:solidFill>
                  <a:srgbClr val="504131"/>
                </a:solidFill>
              </a:rPr>
              <a:t>, </a:t>
            </a:r>
            <a:r>
              <a:rPr lang="ru-RU" sz="2000" b="1" dirty="0">
                <a:solidFill>
                  <a:srgbClr val="504131"/>
                </a:solidFill>
              </a:rPr>
              <a:t>общинной</a:t>
            </a:r>
            <a:r>
              <a:rPr lang="en-US" sz="2000" b="1" dirty="0">
                <a:solidFill>
                  <a:srgbClr val="504131"/>
                </a:solidFill>
              </a:rPr>
              <a:t>) (</a:t>
            </a:r>
            <a:r>
              <a:rPr lang="ru-RU" sz="2000" b="1" dirty="0">
                <a:solidFill>
                  <a:srgbClr val="504131"/>
                </a:solidFill>
              </a:rPr>
              <a:t>Клаус </a:t>
            </a:r>
            <a:r>
              <a:rPr lang="ru-RU" sz="2000" b="1" dirty="0" err="1">
                <a:solidFill>
                  <a:srgbClr val="504131"/>
                </a:solidFill>
              </a:rPr>
              <a:t>Оффе</a:t>
            </a:r>
            <a:r>
              <a:rPr lang="en-US" sz="2000" b="1" dirty="0">
                <a:solidFill>
                  <a:srgbClr val="504131"/>
                </a:solidFill>
              </a:rPr>
              <a:t>)</a:t>
            </a:r>
          </a:p>
          <a:p>
            <a:pPr marL="898525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2000" b="1" dirty="0">
                <a:solidFill>
                  <a:srgbClr val="504131"/>
                </a:solidFill>
              </a:rPr>
              <a:t>слияние</a:t>
            </a:r>
            <a:r>
              <a:rPr lang="en-US" sz="2000" b="1" dirty="0">
                <a:solidFill>
                  <a:srgbClr val="504131"/>
                </a:solidFill>
              </a:rPr>
              <a:t> </a:t>
            </a:r>
            <a:r>
              <a:rPr lang="ru-RU" sz="2000" b="1" dirty="0">
                <a:solidFill>
                  <a:srgbClr val="504131"/>
                </a:solidFill>
              </a:rPr>
              <a:t>власти и собственности </a:t>
            </a:r>
            <a:r>
              <a:rPr lang="en-US" sz="2000" b="1" dirty="0">
                <a:solidFill>
                  <a:srgbClr val="504131"/>
                </a:solidFill>
              </a:rPr>
              <a:t>(</a:t>
            </a:r>
            <a:r>
              <a:rPr lang="ru-RU" sz="2000" b="1" dirty="0">
                <a:solidFill>
                  <a:srgbClr val="504131"/>
                </a:solidFill>
              </a:rPr>
              <a:t>Рустем Нуреев</a:t>
            </a:r>
            <a:r>
              <a:rPr lang="en-US" sz="2000" b="1" dirty="0">
                <a:solidFill>
                  <a:srgbClr val="504131"/>
                </a:solidFill>
              </a:rPr>
              <a:t>, </a:t>
            </a:r>
            <a:r>
              <a:rPr lang="ru-RU" sz="2000" b="1" dirty="0">
                <a:solidFill>
                  <a:srgbClr val="504131"/>
                </a:solidFill>
              </a:rPr>
              <a:t>Андрей Рябов</a:t>
            </a:r>
            <a:r>
              <a:rPr lang="en-US" sz="2000" b="1" dirty="0">
                <a:solidFill>
                  <a:srgbClr val="504131"/>
                </a:solidFill>
              </a:rPr>
              <a:t>)</a:t>
            </a:r>
          </a:p>
          <a:p>
            <a:pPr marL="898525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2000" b="1" dirty="0" err="1">
                <a:solidFill>
                  <a:srgbClr val="504131"/>
                </a:solidFill>
              </a:rPr>
              <a:t>патримониализация</a:t>
            </a:r>
            <a:r>
              <a:rPr lang="en-US" sz="2000" b="1" dirty="0">
                <a:solidFill>
                  <a:srgbClr val="504131"/>
                </a:solidFill>
              </a:rPr>
              <a:t>: </a:t>
            </a:r>
            <a:r>
              <a:rPr lang="ru-RU" sz="2000" b="1" dirty="0">
                <a:solidFill>
                  <a:srgbClr val="504131"/>
                </a:solidFill>
              </a:rPr>
              <a:t>присвоение государственной сферы </a:t>
            </a:r>
            <a:r>
              <a:rPr lang="en-US" sz="2000" b="1" dirty="0">
                <a:solidFill>
                  <a:srgbClr val="504131"/>
                </a:solidFill>
              </a:rPr>
              <a:t>(</a:t>
            </a:r>
            <a:r>
              <a:rPr lang="ru-RU" sz="2000" b="1" dirty="0">
                <a:solidFill>
                  <a:srgbClr val="504131"/>
                </a:solidFill>
              </a:rPr>
              <a:t>Макс Вебер</a:t>
            </a:r>
            <a:r>
              <a:rPr lang="en-US" sz="2000" b="1" dirty="0">
                <a:solidFill>
                  <a:srgbClr val="504131"/>
                </a:solidFill>
              </a:rPr>
              <a:t>, </a:t>
            </a:r>
            <a:r>
              <a:rPr lang="ru-RU" sz="2000" b="1" dirty="0">
                <a:solidFill>
                  <a:srgbClr val="504131"/>
                </a:solidFill>
              </a:rPr>
              <a:t>Александр </a:t>
            </a:r>
            <a:r>
              <a:rPr lang="ru-RU" sz="2000" b="1" dirty="0" err="1">
                <a:solidFill>
                  <a:srgbClr val="504131"/>
                </a:solidFill>
              </a:rPr>
              <a:t>Фисун</a:t>
            </a:r>
            <a:r>
              <a:rPr lang="en-US" sz="2000" b="1" dirty="0">
                <a:solidFill>
                  <a:srgbClr val="504131"/>
                </a:solidFill>
              </a:rPr>
              <a:t>)</a:t>
            </a:r>
          </a:p>
          <a:p>
            <a:pPr marL="898525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2000" b="1" dirty="0" err="1">
                <a:solidFill>
                  <a:srgbClr val="504131"/>
                </a:solidFill>
              </a:rPr>
              <a:t>патронально-клиентарные</a:t>
            </a:r>
            <a:r>
              <a:rPr lang="ru-RU" sz="2000" b="1" dirty="0">
                <a:solidFill>
                  <a:srgbClr val="504131"/>
                </a:solidFill>
              </a:rPr>
              <a:t> отношения </a:t>
            </a:r>
            <a:r>
              <a:rPr lang="en-US" sz="2000" b="1" dirty="0">
                <a:solidFill>
                  <a:srgbClr val="504131"/>
                </a:solidFill>
              </a:rPr>
              <a:t>(</a:t>
            </a:r>
            <a:r>
              <a:rPr lang="ru-RU" sz="2000" b="1" dirty="0">
                <a:solidFill>
                  <a:srgbClr val="504131"/>
                </a:solidFill>
              </a:rPr>
              <a:t>Генри Хейл</a:t>
            </a:r>
            <a:r>
              <a:rPr lang="en-US" sz="2000" b="1" dirty="0">
                <a:solidFill>
                  <a:srgbClr val="504131"/>
                </a:solidFill>
              </a:rPr>
              <a:t>)</a:t>
            </a:r>
          </a:p>
          <a:p>
            <a:pPr marL="898525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2000" b="1" dirty="0">
                <a:solidFill>
                  <a:srgbClr val="504131"/>
                </a:solidFill>
              </a:rPr>
              <a:t>неформальность</a:t>
            </a:r>
            <a:r>
              <a:rPr lang="en-US" sz="2000" b="1" dirty="0">
                <a:solidFill>
                  <a:srgbClr val="504131"/>
                </a:solidFill>
              </a:rPr>
              <a:t> / </a:t>
            </a:r>
            <a:r>
              <a:rPr lang="ru-RU" sz="2000" b="1" dirty="0" err="1">
                <a:solidFill>
                  <a:srgbClr val="504131"/>
                </a:solidFill>
              </a:rPr>
              <a:t>дискреционность</a:t>
            </a:r>
            <a:r>
              <a:rPr lang="en-US" sz="2000" b="1" dirty="0">
                <a:solidFill>
                  <a:srgbClr val="504131"/>
                </a:solidFill>
              </a:rPr>
              <a:t> (</a:t>
            </a:r>
            <a:r>
              <a:rPr lang="ru-RU" sz="2000" b="1" dirty="0">
                <a:solidFill>
                  <a:srgbClr val="504131"/>
                </a:solidFill>
              </a:rPr>
              <a:t>Алёна Леденёва</a:t>
            </a:r>
            <a:r>
              <a:rPr lang="en-US" sz="2000" b="1" dirty="0">
                <a:solidFill>
                  <a:srgbClr val="504131"/>
                </a:solidFill>
              </a:rPr>
              <a:t>)</a:t>
            </a:r>
          </a:p>
          <a:p>
            <a:pPr marL="898525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2000" b="1" dirty="0">
                <a:solidFill>
                  <a:srgbClr val="504131"/>
                </a:solidFill>
              </a:rPr>
              <a:t>централизованные и монополизированные формы коррупции</a:t>
            </a:r>
            <a:endParaRPr lang="en-US" sz="2000" b="1" dirty="0">
              <a:solidFill>
                <a:srgbClr val="50413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227934"/>
            <a:ext cx="8353176" cy="9357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25463" indent="-342900">
              <a:spcAft>
                <a:spcPts val="800"/>
              </a:spcAft>
              <a:buClr>
                <a:srgbClr val="4D7C84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04131"/>
                </a:solidFill>
              </a:rPr>
              <a:t>системообразующие черты режимов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или</a:t>
            </a:r>
            <a:r>
              <a:rPr lang="ru-RU" sz="2000" b="1" dirty="0">
                <a:solidFill>
                  <a:srgbClr val="504131"/>
                </a:solidFill>
              </a:rPr>
              <a:t> </a:t>
            </a:r>
            <a:r>
              <a:rPr lang="en-US" sz="2000" b="1" dirty="0">
                <a:solidFill>
                  <a:srgbClr val="504131"/>
                </a:solidFill>
              </a:rPr>
              <a:t> </a:t>
            </a:r>
          </a:p>
          <a:p>
            <a:pPr marL="525463" indent="-342900">
              <a:spcAft>
                <a:spcPts val="800"/>
              </a:spcAft>
              <a:buClr>
                <a:srgbClr val="4D7C84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04131"/>
                </a:solidFill>
              </a:rPr>
              <a:t>всего лишь их досадные побочные эффекты</a:t>
            </a:r>
            <a:r>
              <a:rPr lang="en-US" sz="2000" b="1" dirty="0">
                <a:solidFill>
                  <a:srgbClr val="504131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0528" y="3858602"/>
            <a:ext cx="340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представляют собой</a:t>
            </a:r>
            <a:r>
              <a:rPr lang="ru-RU" b="1" dirty="0">
                <a:solidFill>
                  <a:srgbClr val="504131"/>
                </a:solidFill>
              </a:rPr>
              <a:t>:</a:t>
            </a:r>
            <a:endParaRPr lang="en-US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8791092"/>
              </p:ext>
            </p:extLst>
          </p:nvPr>
        </p:nvGraphicFramePr>
        <p:xfrm>
          <a:off x="611562" y="1419622"/>
          <a:ext cx="7920879" cy="3488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Демократии</a:t>
                      </a:r>
                      <a:endParaRPr lang="hu-HU" sz="22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Автократии</a:t>
                      </a:r>
                      <a:endParaRPr lang="hu-HU" sz="22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Диктатуры</a:t>
                      </a:r>
                      <a:endParaRPr lang="hu-HU" sz="22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Албания, Армения, Болгария, Хорватия, Чехия, Эстония, Грузия, Кыргызстан, Латвия, Литва, Македония, Молдова, Польша, Румыния, Сербия, Словакия, Словения, Украина</a:t>
                      </a:r>
                      <a:endParaRPr lang="hu-HU" sz="1800" b="0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Азербайджан, Беларусь, Венгрия, Казахстан, Россия, Таджикистан, Туркменистан, Узбекистан</a:t>
                      </a:r>
                      <a:endParaRPr lang="hu-HU" sz="1800" b="0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Китай, Вьетнам</a:t>
                      </a:r>
                      <a:r>
                        <a:rPr lang="en-GB" sz="1800" b="0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b="0" i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Северная Корея</a:t>
                      </a:r>
                      <a:endParaRPr lang="hu-HU" sz="1800" b="0" i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11559" y="1"/>
            <a:ext cx="8064898" cy="1419621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ea typeface="Calibri"/>
                <a:cs typeface="Times New Roman"/>
              </a:rPr>
              <a:t>Янош </a:t>
            </a:r>
            <a:r>
              <a:rPr lang="ru-RU" sz="2200" b="1" dirty="0" err="1">
                <a:solidFill>
                  <a:srgbClr val="8D503B"/>
                </a:solidFill>
                <a:ea typeface="Calibri"/>
                <a:cs typeface="Times New Roman"/>
              </a:rPr>
              <a:t>Корнаи</a:t>
            </a:r>
            <a:r>
              <a:rPr lang="en-US" sz="2200" b="1" dirty="0">
                <a:solidFill>
                  <a:srgbClr val="8D503B"/>
                </a:solidFill>
              </a:rPr>
              <a:t>: </a:t>
            </a:r>
            <a:r>
              <a:rPr lang="ru-RU" sz="2200" b="1" dirty="0">
                <a:solidFill>
                  <a:srgbClr val="8D503B"/>
                </a:solidFill>
              </a:rPr>
              <a:t>Классификация посткоммунистических стран Евразии с точки зрения политического институционального устройства</a:t>
            </a:r>
            <a:endParaRPr lang="hu-HU" sz="2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60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11115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013951" y="164748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8D503B"/>
                </a:solidFill>
              </a:rPr>
              <a:t>Концепция интерпретации посткоммунистических режимов</a:t>
            </a:r>
            <a:br>
              <a:rPr lang="en-US" sz="2200" b="1" dirty="0">
                <a:solidFill>
                  <a:srgbClr val="8D503B"/>
                </a:solidFill>
              </a:rPr>
            </a:br>
            <a:r>
              <a:rPr lang="en-US" sz="1800" b="1" dirty="0">
                <a:solidFill>
                  <a:srgbClr val="8D503B"/>
                </a:solidFill>
              </a:rPr>
              <a:t>(</a:t>
            </a:r>
            <a:r>
              <a:rPr lang="ru-RU" sz="1800" b="1" dirty="0">
                <a:solidFill>
                  <a:srgbClr val="8D503B"/>
                </a:solidFill>
              </a:rPr>
              <a:t>объединяя политическое, экономическое и социальное измерения</a:t>
            </a:r>
            <a:r>
              <a:rPr lang="en-US" sz="1800" b="1" dirty="0">
                <a:solidFill>
                  <a:srgbClr val="8D503B"/>
                </a:solidFill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8184" y="4835723"/>
            <a:ext cx="291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(</a:t>
            </a:r>
            <a:r>
              <a:rPr lang="ru-RU" sz="1400" b="1" dirty="0">
                <a:solidFill>
                  <a:srgbClr val="8D503B"/>
                </a:solidFill>
              </a:rPr>
              <a:t>Страны по состоянию на 2019 год</a:t>
            </a:r>
            <a:r>
              <a:rPr lang="hu-HU" sz="1400" b="1" dirty="0">
                <a:solidFill>
                  <a:srgbClr val="8D503B"/>
                </a:solidFill>
              </a:rPr>
              <a:t>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1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67725" cy="2518557"/>
            <a:chOff x="17350" y="5021"/>
            <a:chExt cx="20853" cy="18311"/>
          </a:xfrm>
        </p:grpSpPr>
        <p:sp>
          <p:nvSpPr>
            <p:cNvPr id="42" name="Szövegdoboz 5"/>
            <p:cNvSpPr txBox="1">
              <a:spLocks noChangeArrowheads="1"/>
            </p:cNvSpPr>
            <p:nvPr/>
          </p:nvSpPr>
          <p:spPr bwMode="auto">
            <a:xfrm>
              <a:off x="32993" y="12072"/>
              <a:ext cx="4545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Китай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5186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Польша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4251" cy="1047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100" b="1" dirty="0">
                  <a:solidFill>
                    <a:srgbClr val="385A61"/>
                  </a:solidFill>
                  <a:latin typeface="Calibri" pitchFamily="34" charset="0"/>
                </a:rPr>
                <a:t>Эстония</a:t>
              </a:r>
              <a:endParaRPr lang="en-US" sz="1100" b="1" dirty="0">
                <a:solidFill>
                  <a:srgbClr val="385A61"/>
                </a:solidFill>
                <a:latin typeface="Calibri" pitchFamily="34" charset="0"/>
              </a:endParaRPr>
            </a:p>
          </p:txBody>
        </p:sp>
        <p:sp>
          <p:nvSpPr>
            <p:cNvPr id="45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540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Румыния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6551" cy="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Македония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Грузия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5458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Украина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40"/>
            <p:cNvSpPr txBox="1">
              <a:spLocks noChangeArrowheads="1"/>
            </p:cNvSpPr>
            <p:nvPr/>
          </p:nvSpPr>
          <p:spPr bwMode="auto">
            <a:xfrm>
              <a:off x="22798" y="21044"/>
              <a:ext cx="5256" cy="962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Венгрия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41"/>
            <p:cNvSpPr txBox="1">
              <a:spLocks noChangeArrowheads="1"/>
            </p:cNvSpPr>
            <p:nvPr/>
          </p:nvSpPr>
          <p:spPr bwMode="auto">
            <a:xfrm>
              <a:off x="30023" y="22219"/>
              <a:ext cx="4580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Россия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Казахстан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2" name="Szövegdoboz 1033"/>
          <p:cNvSpPr txBox="1">
            <a:spLocks noChangeArrowheads="1"/>
          </p:cNvSpPr>
          <p:nvPr/>
        </p:nvSpPr>
        <p:spPr bwMode="auto">
          <a:xfrm>
            <a:off x="2958479" y="173702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100" b="1" dirty="0">
                <a:solidFill>
                  <a:srgbClr val="385A61"/>
                </a:solidFill>
                <a:latin typeface="Calibri" pitchFamily="34" charset="0"/>
              </a:rPr>
              <a:t>Чехия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3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zövegdoboz 1040"/>
          <p:cNvSpPr txBox="1">
            <a:spLocks noChangeArrowheads="1"/>
          </p:cNvSpPr>
          <p:nvPr/>
        </p:nvSpPr>
        <p:spPr bwMode="auto">
          <a:xfrm>
            <a:off x="3056029" y="2918345"/>
            <a:ext cx="646063" cy="174480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Молдова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899592" y="1"/>
            <a:ext cx="7344816" cy="98742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Тезис</a:t>
            </a:r>
            <a:r>
              <a:rPr lang="en-US" sz="2200" b="1" dirty="0">
                <a:solidFill>
                  <a:srgbClr val="8D503B"/>
                </a:solidFill>
              </a:rPr>
              <a:t> A: </a:t>
            </a:r>
            <a:r>
              <a:rPr lang="ru-RU" sz="2200" b="1" dirty="0">
                <a:solidFill>
                  <a:srgbClr val="8D503B"/>
                </a:solidFill>
              </a:rPr>
              <a:t>Тип режима зависит от степени разделения социальных сфер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287" y="843558"/>
            <a:ext cx="8353425" cy="379588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4D7C84"/>
                </a:solidFill>
              </a:rPr>
              <a:t>   Тезис</a:t>
            </a:r>
            <a:r>
              <a:rPr lang="en-US" sz="2200" b="1" dirty="0">
                <a:solidFill>
                  <a:srgbClr val="4D7C84"/>
                </a:solidFill>
              </a:rPr>
              <a:t> A: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степень разделения социальных сфер делает одни типы режимов в стране вероятными, а другие – невозможными</a:t>
            </a:r>
            <a:r>
              <a:rPr lang="en-GB" sz="1900" b="1" dirty="0">
                <a:solidFill>
                  <a:srgbClr val="504131"/>
                </a:solidFill>
              </a:rPr>
              <a:t>;</a:t>
            </a:r>
            <a:endParaRPr lang="en-US" sz="1900" b="1" dirty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разделение сфер проявляется в виде норм, в соответствии с которыми действуют «населяющие» этот режим акторы</a:t>
            </a:r>
            <a:r>
              <a:rPr lang="en-US" sz="1900" b="1" dirty="0">
                <a:solidFill>
                  <a:srgbClr val="504131"/>
                </a:solidFill>
              </a:rPr>
              <a:t>;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вероятными являются те режимы, которые предполагают ту же степень разделения сфер, что и его акторы </a:t>
            </a:r>
            <a:r>
              <a:rPr lang="en-US" sz="1900" b="1" dirty="0">
                <a:solidFill>
                  <a:srgbClr val="504131"/>
                </a:solidFill>
              </a:rPr>
              <a:t>/</a:t>
            </a:r>
            <a:r>
              <a:rPr lang="ru-RU" sz="1900" b="1" dirty="0">
                <a:solidFill>
                  <a:srgbClr val="504131"/>
                </a:solidFill>
              </a:rPr>
              <a:t> невозможными являются те режимы, которые предполагают другую степень разделения, чем его акторы</a:t>
            </a:r>
            <a:r>
              <a:rPr lang="en-US" sz="1900" b="1" dirty="0">
                <a:solidFill>
                  <a:srgbClr val="504131"/>
                </a:solidFill>
              </a:rPr>
              <a:t>;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если устанавливается «невозможный» режим, он (а) либо будет слабым и склонным к трансформации в более вероятный тип, либо (b) вынужден будет ввести специальные (эффективные) механизмы, чтобы избежать этой трансформации. </a:t>
            </a:r>
            <a:endParaRPr lang="hu-HU" sz="1900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539552" y="1"/>
            <a:ext cx="7632848" cy="98742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Тезис</a:t>
            </a:r>
            <a:r>
              <a:rPr lang="en-US" sz="2200" b="1" dirty="0">
                <a:solidFill>
                  <a:srgbClr val="8D503B"/>
                </a:solidFill>
              </a:rPr>
              <a:t> B: </a:t>
            </a:r>
            <a:r>
              <a:rPr lang="ru-RU" sz="2200" b="1" dirty="0">
                <a:solidFill>
                  <a:srgbClr val="8D503B"/>
                </a:solidFill>
              </a:rPr>
              <a:t>Разделение сфер совпадает с цивилизационными границами 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288" y="987424"/>
            <a:ext cx="8353425" cy="4032251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4D7C84"/>
                </a:solidFill>
              </a:rPr>
              <a:t>Тезис</a:t>
            </a:r>
            <a:r>
              <a:rPr lang="en-US" sz="2200" b="1" dirty="0">
                <a:solidFill>
                  <a:srgbClr val="4D7C84"/>
                </a:solidFill>
              </a:rPr>
              <a:t> B:</a:t>
            </a:r>
          </a:p>
          <a:p>
            <a:pPr marL="449263" indent="-250825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до наступления коммунизма разделение сфер социального действия коррелировало с цивилизационными границами</a:t>
            </a:r>
            <a:r>
              <a:rPr lang="en-US" sz="1900" b="1" dirty="0">
                <a:solidFill>
                  <a:srgbClr val="504131"/>
                </a:solidFill>
              </a:rPr>
              <a:t>;</a:t>
            </a:r>
          </a:p>
          <a:p>
            <a:pPr marL="449263" indent="-250825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в странах, принадлежавших к западно-христианской цивилизации, степень разделения сфер была наибольшей. Чуть меньшая степень наблюдалась в православных странах, а наименьшая – в исламской и </a:t>
            </a:r>
            <a:r>
              <a:rPr lang="ru-RU" sz="1900" b="1" dirty="0" err="1">
                <a:solidFill>
                  <a:srgbClr val="504131"/>
                </a:solidFill>
              </a:rPr>
              <a:t>синской</a:t>
            </a:r>
            <a:r>
              <a:rPr lang="ru-RU" sz="1900" b="1" dirty="0">
                <a:solidFill>
                  <a:srgbClr val="504131"/>
                </a:solidFill>
              </a:rPr>
              <a:t> цивилизациях</a:t>
            </a:r>
            <a:r>
              <a:rPr lang="en-US" sz="1900" b="1" dirty="0">
                <a:solidFill>
                  <a:srgbClr val="504131"/>
                </a:solidFill>
              </a:rPr>
              <a:t>;</a:t>
            </a:r>
          </a:p>
          <a:p>
            <a:pPr marL="449263" indent="-250825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900" b="1" dirty="0">
                <a:solidFill>
                  <a:srgbClr val="504131"/>
                </a:solidFill>
              </a:rPr>
              <a:t>отсутствие разделения проявлялось через ряд взаимосвязанных феноменов, которые в различной мере присутствовали в разных цивилизациях</a:t>
            </a:r>
            <a:r>
              <a:rPr lang="en-US" sz="1900" b="1" dirty="0">
                <a:solidFill>
                  <a:srgbClr val="504131"/>
                </a:solidFill>
              </a:rPr>
              <a:t>.</a:t>
            </a:r>
            <a:endParaRPr lang="hu-HU" sz="1900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0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92450" y="-92546"/>
            <a:ext cx="8928100" cy="75136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Хантингтон (</a:t>
            </a:r>
            <a:r>
              <a:rPr lang="en-US" sz="2200" b="1" dirty="0">
                <a:solidFill>
                  <a:srgbClr val="8D503B"/>
                </a:solidFill>
              </a:rPr>
              <a:t>Huntington</a:t>
            </a:r>
            <a:r>
              <a:rPr lang="ru-RU" sz="2200" b="1" dirty="0">
                <a:solidFill>
                  <a:srgbClr val="8D503B"/>
                </a:solidFill>
              </a:rPr>
              <a:t>) о западной цивилизации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97498" y="483518"/>
            <a:ext cx="8928100" cy="4268316"/>
          </a:xfrm>
        </p:spPr>
        <p:txBody>
          <a:bodyPr lIns="0" tIns="0">
            <a:noAutofit/>
          </a:bodyPr>
          <a:lstStyle/>
          <a:p>
            <a:pPr marL="180975" lvl="0" indent="-180975">
              <a:buClr>
                <a:srgbClr val="4D7C84"/>
              </a:buClr>
              <a:buSzPct val="120000"/>
            </a:pPr>
            <a:r>
              <a:rPr lang="ru-RU" sz="1300" b="1" i="1" dirty="0">
                <a:solidFill>
                  <a:srgbClr val="4D7C84"/>
                </a:solidFill>
              </a:rPr>
              <a:t>Античное (классическое наследие)</a:t>
            </a:r>
            <a:r>
              <a:rPr lang="en-US" sz="1300" dirty="0">
                <a:solidFill>
                  <a:srgbClr val="4D7C84"/>
                </a:solidFill>
              </a:rPr>
              <a:t>: </a:t>
            </a:r>
            <a:r>
              <a:rPr lang="ru-RU" sz="1300" dirty="0">
                <a:solidFill>
                  <a:srgbClr val="504131"/>
                </a:solidFill>
              </a:rPr>
              <a:t>«Запад </a:t>
            </a:r>
            <a:r>
              <a:rPr lang="en-US" sz="1300" dirty="0">
                <a:solidFill>
                  <a:srgbClr val="504131"/>
                </a:solidFill>
              </a:rPr>
              <a:t>[…]</a:t>
            </a:r>
            <a:r>
              <a:rPr lang="ru-RU" sz="1300" dirty="0">
                <a:solidFill>
                  <a:srgbClr val="504131"/>
                </a:solidFill>
              </a:rPr>
              <a:t> многое унаследовал от предыдущих цивилизаций, </a:t>
            </a:r>
            <a:r>
              <a:rPr lang="en-US" sz="1300" dirty="0">
                <a:solidFill>
                  <a:srgbClr val="504131"/>
                </a:solidFill>
              </a:rPr>
              <a:t>[…]</a:t>
            </a:r>
            <a:r>
              <a:rPr lang="ru-RU" sz="1300" dirty="0">
                <a:solidFill>
                  <a:srgbClr val="504131"/>
                </a:solidFill>
              </a:rPr>
              <a:t> включая греческую философию и рационализм, римское право, латынь и христианство»</a:t>
            </a:r>
            <a:r>
              <a:rPr lang="en-US" sz="1300" dirty="0">
                <a:solidFill>
                  <a:srgbClr val="504131"/>
                </a:solidFill>
              </a:rPr>
              <a:t>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ru-RU" sz="1300" b="1" i="1" dirty="0">
                <a:solidFill>
                  <a:srgbClr val="4D7C84"/>
                </a:solidFill>
              </a:rPr>
              <a:t>Католицизм и протестантство</a:t>
            </a:r>
            <a:r>
              <a:rPr lang="en-US" sz="1300" dirty="0">
                <a:solidFill>
                  <a:srgbClr val="4D7C84"/>
                </a:solidFill>
              </a:rPr>
              <a:t>: </a:t>
            </a:r>
            <a:r>
              <a:rPr lang="ru-RU" sz="1300" dirty="0">
                <a:solidFill>
                  <a:srgbClr val="504131"/>
                </a:solidFill>
              </a:rPr>
              <a:t>«самая важная историческая особенность западной цивилизации</a:t>
            </a:r>
            <a:r>
              <a:rPr lang="en-US" sz="1300" dirty="0">
                <a:solidFill>
                  <a:srgbClr val="504131"/>
                </a:solidFill>
              </a:rPr>
              <a:t>. […] </a:t>
            </a:r>
            <a:r>
              <a:rPr lang="ru-RU" sz="1300" dirty="0">
                <a:solidFill>
                  <a:srgbClr val="504131"/>
                </a:solidFill>
              </a:rPr>
              <a:t>Реформация и Контрреформация, а также разделение западного христианства на протестантство на севере и католицизм на юге также оказали влияние на западную историю, которая абсолютно отличается от восточного православия»</a:t>
            </a:r>
            <a:r>
              <a:rPr lang="en-US" sz="1300" dirty="0">
                <a:solidFill>
                  <a:srgbClr val="504131"/>
                </a:solidFill>
              </a:rPr>
              <a:t>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ru-RU" sz="1300" b="1" i="1" dirty="0">
                <a:solidFill>
                  <a:srgbClr val="4D7C84"/>
                </a:solidFill>
              </a:rPr>
              <a:t>Европейские языки</a:t>
            </a:r>
            <a:r>
              <a:rPr lang="en-US" sz="1300" dirty="0">
                <a:solidFill>
                  <a:srgbClr val="4D7C84"/>
                </a:solidFill>
              </a:rPr>
              <a:t>: </a:t>
            </a:r>
            <a:r>
              <a:rPr lang="ru-RU" sz="1300" dirty="0">
                <a:solidFill>
                  <a:srgbClr val="504131"/>
                </a:solidFill>
              </a:rPr>
              <a:t>«Запад отличается от большинства остальных цивилизаций своим разнообразием языков»</a:t>
            </a:r>
            <a:r>
              <a:rPr lang="en-US" sz="1300" dirty="0">
                <a:solidFill>
                  <a:srgbClr val="504131"/>
                </a:solidFill>
              </a:rPr>
              <a:t>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ru-RU" sz="1300" b="1" i="1" dirty="0">
                <a:solidFill>
                  <a:srgbClr val="4D7C84"/>
                </a:solidFill>
              </a:rPr>
              <a:t>Разделение духовной и светской власти</a:t>
            </a:r>
            <a:r>
              <a:rPr lang="en-US" sz="1300" dirty="0">
                <a:solidFill>
                  <a:srgbClr val="4D7C84"/>
                </a:solidFill>
              </a:rPr>
              <a:t>: </a:t>
            </a:r>
            <a:r>
              <a:rPr lang="ru-RU" sz="1300" dirty="0">
                <a:solidFill>
                  <a:srgbClr val="504131"/>
                </a:solidFill>
              </a:rPr>
              <a:t>«В течение всей западной истории сначала церковь вообще, а затем многие церкви существовали отдельно от государства. </a:t>
            </a:r>
            <a:r>
              <a:rPr lang="en-US" sz="1300" dirty="0">
                <a:solidFill>
                  <a:srgbClr val="504131"/>
                </a:solidFill>
              </a:rPr>
              <a:t>[…]</a:t>
            </a:r>
            <a:r>
              <a:rPr lang="ru-RU" sz="1300" dirty="0">
                <a:solidFill>
                  <a:srgbClr val="504131"/>
                </a:solidFill>
              </a:rPr>
              <a:t> Это разделение властей внесло неоценимый вклад в развитие свободы на Западе»</a:t>
            </a:r>
            <a:r>
              <a:rPr lang="en-US" sz="1300" dirty="0">
                <a:solidFill>
                  <a:srgbClr val="504131"/>
                </a:solidFill>
              </a:rPr>
              <a:t>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ru-RU" sz="1300" b="1" i="1" dirty="0">
                <a:solidFill>
                  <a:srgbClr val="4D7C84"/>
                </a:solidFill>
              </a:rPr>
              <a:t>Господство закона</a:t>
            </a:r>
            <a:r>
              <a:rPr lang="en-US" sz="1300" dirty="0">
                <a:solidFill>
                  <a:srgbClr val="4D7C84"/>
                </a:solidFill>
              </a:rPr>
              <a:t>: </a:t>
            </a:r>
            <a:r>
              <a:rPr lang="ru-RU" sz="1300" dirty="0">
                <a:solidFill>
                  <a:srgbClr val="504131"/>
                </a:solidFill>
              </a:rPr>
              <a:t>«Концепция центрального места закона в цивилизованном бытии была унаследована от римлян</a:t>
            </a:r>
            <a:r>
              <a:rPr lang="en-US" sz="1300" dirty="0">
                <a:solidFill>
                  <a:srgbClr val="504131"/>
                </a:solidFill>
              </a:rPr>
              <a:t>[</a:t>
            </a:r>
            <a:r>
              <a:rPr lang="ru-RU" sz="1300" dirty="0">
                <a:solidFill>
                  <a:srgbClr val="504131"/>
                </a:solidFill>
              </a:rPr>
              <a:t>, и</a:t>
            </a:r>
            <a:r>
              <a:rPr lang="en-US" sz="1300" dirty="0">
                <a:solidFill>
                  <a:srgbClr val="504131"/>
                </a:solidFill>
              </a:rPr>
              <a:t>]</a:t>
            </a:r>
            <a:r>
              <a:rPr lang="ru-RU" sz="1300" dirty="0">
                <a:solidFill>
                  <a:srgbClr val="504131"/>
                </a:solidFill>
              </a:rPr>
              <a:t> лежала в основе защиты прав человека, включая право собственности, против применения деспотической власти»</a:t>
            </a:r>
            <a:r>
              <a:rPr lang="en-US" sz="1300" dirty="0">
                <a:solidFill>
                  <a:srgbClr val="504131"/>
                </a:solidFill>
              </a:rPr>
              <a:t>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ru-RU" sz="1300" b="1" i="1" dirty="0">
                <a:solidFill>
                  <a:srgbClr val="4D7C84"/>
                </a:solidFill>
              </a:rPr>
              <a:t>Социальный плюрализм</a:t>
            </a:r>
            <a:r>
              <a:rPr lang="en-US" sz="1300" dirty="0">
                <a:solidFill>
                  <a:srgbClr val="4D7C84"/>
                </a:solidFill>
              </a:rPr>
              <a:t>: </a:t>
            </a:r>
            <a:r>
              <a:rPr lang="ru-RU" sz="1300" dirty="0">
                <a:solidFill>
                  <a:srgbClr val="504131"/>
                </a:solidFill>
              </a:rPr>
              <a:t>«Исторически западное общество было в высшей степени плюралистичным</a:t>
            </a:r>
            <a:r>
              <a:rPr lang="en-US" sz="1300" dirty="0">
                <a:solidFill>
                  <a:srgbClr val="504131"/>
                </a:solidFill>
              </a:rPr>
              <a:t>. […] </a:t>
            </a:r>
            <a:r>
              <a:rPr lang="ru-RU" sz="1300" dirty="0">
                <a:solidFill>
                  <a:srgbClr val="504131"/>
                </a:solidFill>
              </a:rPr>
              <a:t>Помимо</a:t>
            </a:r>
            <a:r>
              <a:rPr lang="en-US" sz="1300" dirty="0">
                <a:solidFill>
                  <a:srgbClr val="504131"/>
                </a:solidFill>
              </a:rPr>
              <a:t> […]</a:t>
            </a:r>
            <a:r>
              <a:rPr lang="ru-RU" sz="1300" dirty="0">
                <a:solidFill>
                  <a:srgbClr val="504131"/>
                </a:solidFill>
              </a:rPr>
              <a:t> союзного плюрализма существовал плюрализм классовый. В большинстве европейских обществ были относительно сильная и стабильная аристократия, крепкое крестьянство и небольшой, но значимый класс купцов и торговцев</a:t>
            </a:r>
            <a:r>
              <a:rPr lang="en-US" sz="1300" dirty="0">
                <a:solidFill>
                  <a:srgbClr val="504131"/>
                </a:solidFill>
              </a:rPr>
              <a:t>. </a:t>
            </a:r>
            <a:r>
              <a:rPr lang="ru-RU" sz="1300" dirty="0">
                <a:solidFill>
                  <a:srgbClr val="504131"/>
                </a:solidFill>
              </a:rPr>
              <a:t>Сила феодальной аристократии была особенно значима в сдерживании тех пределов, в которых смог прочно укорениться среди европейских народов абсолютизм. Этот </a:t>
            </a:r>
            <a:r>
              <a:rPr lang="en-US" sz="1300" dirty="0">
                <a:solidFill>
                  <a:srgbClr val="504131"/>
                </a:solidFill>
              </a:rPr>
              <a:t>[…] </a:t>
            </a:r>
            <a:r>
              <a:rPr lang="ru-RU" sz="1300" dirty="0">
                <a:solidFill>
                  <a:srgbClr val="504131"/>
                </a:solidFill>
              </a:rPr>
              <a:t>плюрализм резко контрастирует </a:t>
            </a:r>
            <a:r>
              <a:rPr lang="en-US" sz="1300" dirty="0">
                <a:solidFill>
                  <a:srgbClr val="504131"/>
                </a:solidFill>
              </a:rPr>
              <a:t>[…] </a:t>
            </a:r>
            <a:r>
              <a:rPr lang="ru-RU" sz="1300" dirty="0">
                <a:solidFill>
                  <a:srgbClr val="504131"/>
                </a:solidFill>
              </a:rPr>
              <a:t> с силой централизованных бюрократизированных империй, которые одновременно существовали в России, Китае»</a:t>
            </a:r>
            <a:r>
              <a:rPr lang="en-US" sz="1300" dirty="0">
                <a:solidFill>
                  <a:srgbClr val="504131"/>
                </a:solidFill>
              </a:rPr>
              <a:t>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ru-RU" sz="1300" b="1" i="1" dirty="0">
                <a:solidFill>
                  <a:srgbClr val="4D7C84"/>
                </a:solidFill>
              </a:rPr>
              <a:t>Представительные органы</a:t>
            </a:r>
            <a:r>
              <a:rPr lang="en-US" sz="1300" dirty="0">
                <a:solidFill>
                  <a:srgbClr val="4D7C84"/>
                </a:solidFill>
              </a:rPr>
              <a:t>: </a:t>
            </a:r>
            <a:r>
              <a:rPr lang="ru-RU" sz="1300" dirty="0">
                <a:solidFill>
                  <a:srgbClr val="504131"/>
                </a:solidFill>
              </a:rPr>
              <a:t>«Социальный</a:t>
            </a:r>
            <a:r>
              <a:rPr lang="en-US" sz="1300" dirty="0">
                <a:solidFill>
                  <a:srgbClr val="504131"/>
                </a:solidFill>
              </a:rPr>
              <a:t> </a:t>
            </a:r>
            <a:r>
              <a:rPr lang="ru-RU" sz="1300" dirty="0">
                <a:solidFill>
                  <a:srgbClr val="504131"/>
                </a:solidFill>
              </a:rPr>
              <a:t>плюрализм рано дал начало сословиям, парламентам и другим институтам, призванным выражать интересы аристократов, духовенства, купцов и других групп»</a:t>
            </a:r>
            <a:r>
              <a:rPr lang="en-US" sz="1300" dirty="0">
                <a:solidFill>
                  <a:srgbClr val="504131"/>
                </a:solidFill>
              </a:rPr>
              <a:t>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ru-RU" sz="1300" b="1" i="1" dirty="0">
                <a:solidFill>
                  <a:srgbClr val="4D7C84"/>
                </a:solidFill>
              </a:rPr>
              <a:t>Индивидуализм</a:t>
            </a:r>
            <a:r>
              <a:rPr lang="en-US" sz="1300" dirty="0">
                <a:solidFill>
                  <a:srgbClr val="4D7C84"/>
                </a:solidFill>
              </a:rPr>
              <a:t>: </a:t>
            </a:r>
            <a:r>
              <a:rPr lang="ru-RU" sz="1300" dirty="0">
                <a:solidFill>
                  <a:srgbClr val="504131"/>
                </a:solidFill>
              </a:rPr>
              <a:t>«</a:t>
            </a:r>
            <a:r>
              <a:rPr lang="en-US" sz="1300" dirty="0">
                <a:solidFill>
                  <a:srgbClr val="504131"/>
                </a:solidFill>
              </a:rPr>
              <a:t>[</a:t>
            </a:r>
            <a:r>
              <a:rPr lang="ru-RU" sz="1300" dirty="0">
                <a:solidFill>
                  <a:srgbClr val="504131"/>
                </a:solidFill>
              </a:rPr>
              <a:t>он</a:t>
            </a:r>
            <a:r>
              <a:rPr lang="en-US" sz="1300" dirty="0">
                <a:solidFill>
                  <a:srgbClr val="504131"/>
                </a:solidFill>
              </a:rPr>
              <a:t>] </a:t>
            </a:r>
            <a:r>
              <a:rPr lang="ru-RU" sz="1300" dirty="0">
                <a:solidFill>
                  <a:srgbClr val="504131"/>
                </a:solidFill>
              </a:rPr>
              <a:t>развился в 14-15 веках, а принятие права на индивидуальный выбор</a:t>
            </a:r>
            <a:r>
              <a:rPr lang="en-US" sz="1300" dirty="0">
                <a:solidFill>
                  <a:srgbClr val="504131"/>
                </a:solidFill>
              </a:rPr>
              <a:t> […]</a:t>
            </a:r>
            <a:r>
              <a:rPr lang="ru-RU" sz="1300" dirty="0">
                <a:solidFill>
                  <a:srgbClr val="504131"/>
                </a:solidFill>
              </a:rPr>
              <a:t> доминировало на Западе уже к 17 веку</a:t>
            </a:r>
            <a:r>
              <a:rPr lang="en-US" sz="1300" dirty="0">
                <a:solidFill>
                  <a:srgbClr val="504131"/>
                </a:solidFill>
              </a:rPr>
              <a:t>.</a:t>
            </a:r>
            <a:r>
              <a:rPr lang="ru-RU" sz="1300" dirty="0">
                <a:solidFill>
                  <a:srgbClr val="504131"/>
                </a:solidFill>
              </a:rPr>
              <a:t> Даже призывы к равным правам для всех индивидуумов </a:t>
            </a:r>
            <a:r>
              <a:rPr lang="en-US" sz="1300" dirty="0">
                <a:solidFill>
                  <a:srgbClr val="504131"/>
                </a:solidFill>
              </a:rPr>
              <a:t>— “</a:t>
            </a:r>
            <a:r>
              <a:rPr lang="ru-RU" sz="1300" dirty="0">
                <a:solidFill>
                  <a:srgbClr val="504131"/>
                </a:solidFill>
              </a:rPr>
              <a:t>у самого последнего бедняка в Англии такая же жизнь, как у первейшего богача</a:t>
            </a:r>
            <a:r>
              <a:rPr lang="en-US" sz="1300" dirty="0">
                <a:solidFill>
                  <a:srgbClr val="504131"/>
                </a:solidFill>
              </a:rPr>
              <a:t>”</a:t>
            </a:r>
            <a:r>
              <a:rPr lang="ru-RU" sz="1300" dirty="0">
                <a:solidFill>
                  <a:srgbClr val="504131"/>
                </a:solidFill>
              </a:rPr>
              <a:t> </a:t>
            </a:r>
            <a:r>
              <a:rPr lang="en-US" sz="1300" dirty="0">
                <a:solidFill>
                  <a:srgbClr val="504131"/>
                </a:solidFill>
              </a:rPr>
              <a:t>—</a:t>
            </a:r>
            <a:r>
              <a:rPr lang="ru-RU" sz="1300" dirty="0">
                <a:solidFill>
                  <a:srgbClr val="504131"/>
                </a:solidFill>
              </a:rPr>
              <a:t> были слышны повсюду, если не повсеместно приняты».</a:t>
            </a:r>
            <a:endParaRPr lang="hu-HU" sz="1300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843558"/>
          </a:xfrm>
        </p:spPr>
        <p:txBody>
          <a:bodyPr>
            <a:normAutofit/>
          </a:bodyPr>
          <a:lstStyle/>
          <a:p>
            <a:r>
              <a:rPr lang="ru-RU" sz="2200" b="1" dirty="0" err="1">
                <a:solidFill>
                  <a:srgbClr val="8D503B"/>
                </a:solidFill>
              </a:rPr>
              <a:t>Каценштейн</a:t>
            </a:r>
            <a:r>
              <a:rPr lang="ru-RU" sz="2200" b="1" dirty="0">
                <a:solidFill>
                  <a:srgbClr val="8D503B"/>
                </a:solidFill>
              </a:rPr>
              <a:t> (</a:t>
            </a:r>
            <a:r>
              <a:rPr lang="en-US" sz="2200" b="1" dirty="0">
                <a:solidFill>
                  <a:srgbClr val="8D503B"/>
                </a:solidFill>
              </a:rPr>
              <a:t>Katzenstein</a:t>
            </a:r>
            <a:r>
              <a:rPr lang="ru-RU" sz="2200" b="1" dirty="0">
                <a:solidFill>
                  <a:srgbClr val="8D503B"/>
                </a:solidFill>
              </a:rPr>
              <a:t>) и его критика Хантингтона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748" y="1491630"/>
            <a:ext cx="9108504" cy="3519299"/>
          </a:xfrm>
        </p:spPr>
        <p:txBody>
          <a:bodyPr>
            <a:noAutofit/>
          </a:bodyPr>
          <a:lstStyle/>
          <a:p>
            <a:pPr marL="44926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504131"/>
                </a:solidFill>
              </a:rPr>
              <a:t>Все согласятся с утверждением Хантингтона о том, что цивилизации «многочисленны»</a:t>
            </a:r>
            <a:r>
              <a:rPr lang="en-US" sz="1600" b="1" dirty="0">
                <a:solidFill>
                  <a:srgbClr val="504131"/>
                </a:solidFill>
              </a:rPr>
              <a:t> (</a:t>
            </a:r>
            <a:r>
              <a:rPr lang="ru-RU" sz="1600" b="1" dirty="0">
                <a:solidFill>
                  <a:srgbClr val="504131"/>
                </a:solidFill>
              </a:rPr>
              <a:t>т.е. в мире есть множество цивилизаций</a:t>
            </a:r>
            <a:r>
              <a:rPr lang="en-US" sz="1600" b="1" dirty="0">
                <a:solidFill>
                  <a:srgbClr val="504131"/>
                </a:solidFill>
              </a:rPr>
              <a:t>)</a:t>
            </a:r>
            <a:r>
              <a:rPr lang="ru-RU" sz="1600" b="1" dirty="0">
                <a:solidFill>
                  <a:srgbClr val="504131"/>
                </a:solidFill>
              </a:rPr>
              <a:t>.</a:t>
            </a:r>
            <a:r>
              <a:rPr lang="en-US" sz="1600" b="1" dirty="0">
                <a:solidFill>
                  <a:srgbClr val="504131"/>
                </a:solidFill>
              </a:rPr>
              <a:t> </a:t>
            </a:r>
            <a:r>
              <a:rPr lang="ru-RU" sz="1600" b="1" dirty="0">
                <a:solidFill>
                  <a:srgbClr val="504131"/>
                </a:solidFill>
              </a:rPr>
              <a:t>Но кроме этого они «</a:t>
            </a:r>
            <a:r>
              <a:rPr lang="ru-RU" sz="1600" b="1" dirty="0" err="1">
                <a:solidFill>
                  <a:srgbClr val="504131"/>
                </a:solidFill>
              </a:rPr>
              <a:t>плюралистичны</a:t>
            </a:r>
            <a:r>
              <a:rPr lang="ru-RU" sz="1600" b="1" dirty="0">
                <a:solidFill>
                  <a:srgbClr val="504131"/>
                </a:solidFill>
              </a:rPr>
              <a:t>» (не столь однородны и однонаправленны</a:t>
            </a:r>
            <a:r>
              <a:rPr lang="en-US" sz="1600" b="1" dirty="0">
                <a:solidFill>
                  <a:srgbClr val="504131"/>
                </a:solidFill>
              </a:rPr>
              <a:t>)</a:t>
            </a:r>
            <a:r>
              <a:rPr lang="ru-RU" sz="1600" b="1" dirty="0">
                <a:solidFill>
                  <a:srgbClr val="504131"/>
                </a:solidFill>
              </a:rPr>
              <a:t>;</a:t>
            </a:r>
            <a:endParaRPr lang="en-US" sz="1600" b="1" dirty="0">
              <a:solidFill>
                <a:srgbClr val="504131"/>
              </a:solidFill>
            </a:endParaRPr>
          </a:p>
          <a:p>
            <a:pPr marL="44926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504131"/>
                </a:solidFill>
              </a:rPr>
              <a:t>при этом страны, принадлежащие к одной цивилизации, по-прежнему объединяются «по принципу  “единства в разнообразии”» по двум причинам</a:t>
            </a:r>
            <a:r>
              <a:rPr lang="en-US" sz="1600" b="1" dirty="0">
                <a:solidFill>
                  <a:srgbClr val="504131"/>
                </a:solidFill>
              </a:rPr>
              <a:t>:</a:t>
            </a:r>
          </a:p>
          <a:p>
            <a:pPr marL="808038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400" b="1" dirty="0">
                <a:solidFill>
                  <a:srgbClr val="504131"/>
                </a:solidFill>
              </a:rPr>
              <a:t>на уровне элит</a:t>
            </a:r>
            <a:r>
              <a:rPr lang="en-US" sz="1400" b="1" dirty="0">
                <a:solidFill>
                  <a:srgbClr val="504131"/>
                </a:solidFill>
              </a:rPr>
              <a:t>: </a:t>
            </a:r>
            <a:r>
              <a:rPr lang="ru-RU" sz="1400" b="1" dirty="0">
                <a:solidFill>
                  <a:srgbClr val="504131"/>
                </a:solidFill>
              </a:rPr>
              <a:t>из-за особых типов взаимодействий, подчеркивающих роль цивилизационных акторов (государств, империй и других политических единиц) и методов молчаливого распространения, социального подражания (копирования), самоутверждения и прямого экспорта</a:t>
            </a:r>
            <a:r>
              <a:rPr lang="en-US" sz="1400" b="1" dirty="0">
                <a:solidFill>
                  <a:srgbClr val="504131"/>
                </a:solidFill>
              </a:rPr>
              <a:t>;</a:t>
            </a:r>
          </a:p>
          <a:p>
            <a:pPr marL="808038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ru-RU" sz="1400" b="1" dirty="0">
                <a:solidFill>
                  <a:srgbClr val="504131"/>
                </a:solidFill>
              </a:rPr>
              <a:t>на уровне людей</a:t>
            </a:r>
            <a:r>
              <a:rPr lang="en-US" sz="1400" b="1" dirty="0">
                <a:solidFill>
                  <a:srgbClr val="504131"/>
                </a:solidFill>
              </a:rPr>
              <a:t>: </a:t>
            </a:r>
            <a:r>
              <a:rPr lang="ru-RU" sz="1400" b="1" dirty="0">
                <a:solidFill>
                  <a:srgbClr val="504131"/>
                </a:solidFill>
              </a:rPr>
              <a:t>сложившаяся цивилизационная идентичность, которая воспринимается как «естественное восприятие реальности, помогающее отличать себя от “другого”, а также хорошее от плохого».</a:t>
            </a:r>
            <a:endParaRPr lang="en-US" sz="1400" b="1" dirty="0">
              <a:solidFill>
                <a:srgbClr val="504131"/>
              </a:solidFill>
            </a:endParaRPr>
          </a:p>
          <a:p>
            <a:pPr marL="44926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504131"/>
                </a:solidFill>
              </a:rPr>
              <a:t>Получается, что цивилизации существуют и «в определенных условиях […] политические коалиции и интеллектуальные течения могут порождать базовые цивилизационные категории, которые считаются едиными для всех и даже юридически значимыми»</a:t>
            </a:r>
            <a:r>
              <a:rPr lang="en-US" sz="1600" b="1" dirty="0">
                <a:solidFill>
                  <a:srgbClr val="504131"/>
                </a:solidFill>
              </a:rPr>
              <a:t>.</a:t>
            </a:r>
            <a:endParaRPr lang="hu-HU" sz="1600" b="1" dirty="0">
              <a:solidFill>
                <a:srgbClr val="50413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71550"/>
            <a:ext cx="8569203" cy="57564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b="1" dirty="0">
                <a:solidFill>
                  <a:srgbClr val="504131"/>
                </a:solidFill>
              </a:rPr>
              <a:t>Учтя многочисленные критические замечания  и проанализировав литературу, посвященную цивилизационному анализу, </a:t>
            </a:r>
            <a:r>
              <a:rPr lang="ru-RU" b="1" dirty="0" err="1">
                <a:solidFill>
                  <a:srgbClr val="504131"/>
                </a:solidFill>
              </a:rPr>
              <a:t>Каценштейн</a:t>
            </a:r>
            <a:r>
              <a:rPr lang="ru-RU" b="1" dirty="0">
                <a:solidFill>
                  <a:srgbClr val="504131"/>
                </a:solidFill>
              </a:rPr>
              <a:t> реконструирует подход Хантингтона</a:t>
            </a:r>
            <a:r>
              <a:rPr lang="en-GB" b="1" dirty="0">
                <a:solidFill>
                  <a:srgbClr val="504131"/>
                </a:solidFill>
              </a:rPr>
              <a:t> </a:t>
            </a:r>
            <a:r>
              <a:rPr lang="ru-RU" b="1" dirty="0">
                <a:solidFill>
                  <a:srgbClr val="504131"/>
                </a:solidFill>
              </a:rPr>
              <a:t>в более актуальном виде</a:t>
            </a:r>
            <a:r>
              <a:rPr lang="en-US" b="1" dirty="0">
                <a:solidFill>
                  <a:srgbClr val="504131"/>
                </a:solidFill>
              </a:rPr>
              <a:t>. </a:t>
            </a:r>
            <a:r>
              <a:rPr lang="ru-RU" b="1" dirty="0">
                <a:solidFill>
                  <a:srgbClr val="504131"/>
                </a:solidFill>
              </a:rPr>
              <a:t>Реконструкция</a:t>
            </a:r>
            <a:r>
              <a:rPr lang="en-US" b="1" dirty="0">
                <a:solidFill>
                  <a:srgbClr val="504131"/>
                </a:solidFill>
              </a:rPr>
              <a:t> </a:t>
            </a:r>
            <a:r>
              <a:rPr lang="ru-RU" b="1" dirty="0" err="1">
                <a:solidFill>
                  <a:srgbClr val="504131"/>
                </a:solidFill>
              </a:rPr>
              <a:t>Каценштейн</a:t>
            </a:r>
            <a:r>
              <a:rPr lang="ru-RU" b="1" dirty="0">
                <a:solidFill>
                  <a:srgbClr val="504131"/>
                </a:solidFill>
              </a:rPr>
              <a:t> </a:t>
            </a:r>
            <a:r>
              <a:rPr lang="en-US" b="1" dirty="0">
                <a:solidFill>
                  <a:srgbClr val="50413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893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504" y="0"/>
            <a:ext cx="8928546" cy="77155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Цивилизации в посткоммунистической Евразии</a:t>
            </a:r>
            <a:endParaRPr lang="hu-HU" sz="2200" dirty="0">
              <a:solidFill>
                <a:srgbClr val="8D503B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0000" y="4221748"/>
            <a:ext cx="2016225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400" b="1" dirty="0">
                <a:solidFill>
                  <a:srgbClr val="504131"/>
                </a:solidFill>
              </a:rPr>
              <a:t>Западно-христианская</a:t>
            </a:r>
          </a:p>
          <a:p>
            <a:r>
              <a:rPr lang="ru-RU" sz="1400" b="1" dirty="0">
                <a:solidFill>
                  <a:srgbClr val="504131"/>
                </a:solidFill>
              </a:rPr>
              <a:t>Православная</a:t>
            </a:r>
          </a:p>
          <a:p>
            <a:r>
              <a:rPr lang="ru-RU" sz="1400" b="1" dirty="0">
                <a:solidFill>
                  <a:srgbClr val="504131"/>
                </a:solidFill>
              </a:rPr>
              <a:t>Исламская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4466" y="4652635"/>
            <a:ext cx="3059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srgbClr val="8D503B"/>
                </a:solidFill>
              </a:rPr>
              <a:t>(На основе книги Хантингтона «Столкновение цивилизаций»,</a:t>
            </a:r>
            <a:r>
              <a:rPr lang="en-GB" sz="1300" b="1" dirty="0">
                <a:solidFill>
                  <a:srgbClr val="8D503B"/>
                </a:solidFill>
              </a:rPr>
              <a:t> </a:t>
            </a:r>
            <a:r>
              <a:rPr lang="en-US" sz="1300" b="1" dirty="0">
                <a:solidFill>
                  <a:srgbClr val="8D503B"/>
                </a:solidFill>
              </a:rPr>
              <a:t>1996)</a:t>
            </a:r>
            <a:endParaRPr lang="hu-HU" sz="1300" dirty="0">
              <a:solidFill>
                <a:srgbClr val="8D503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3933" y="4221748"/>
            <a:ext cx="4756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04131"/>
                </a:solidFill>
              </a:rPr>
              <a:t>Буддистская</a:t>
            </a:r>
          </a:p>
          <a:p>
            <a:r>
              <a:rPr lang="ru-RU" sz="1400" b="1" dirty="0" err="1">
                <a:solidFill>
                  <a:srgbClr val="504131"/>
                </a:solidFill>
              </a:rPr>
              <a:t>Синская</a:t>
            </a:r>
            <a:endParaRPr lang="ru-RU" sz="1400" b="1" dirty="0">
              <a:solidFill>
                <a:srgbClr val="504131"/>
              </a:solidFill>
            </a:endParaRPr>
          </a:p>
          <a:p>
            <a:r>
              <a:rPr lang="ru-RU" sz="1400" b="1" dirty="0">
                <a:solidFill>
                  <a:srgbClr val="504131"/>
                </a:solidFill>
              </a:rPr>
              <a:t>за пределами рассматриваемого нами посткоммунистического региона</a:t>
            </a:r>
            <a:endParaRPr lang="hu-HU" sz="1400" dirty="0">
              <a:solidFill>
                <a:srgbClr val="50413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292" y="4301465"/>
            <a:ext cx="288031" cy="144016"/>
          </a:xfrm>
          <a:prstGeom prst="rect">
            <a:avLst/>
          </a:prstGeom>
          <a:solidFill>
            <a:srgbClr val="4F5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Прямоугольник 7"/>
          <p:cNvSpPr/>
          <p:nvPr/>
        </p:nvSpPr>
        <p:spPr>
          <a:xfrm>
            <a:off x="392291" y="4510887"/>
            <a:ext cx="288031" cy="144016"/>
          </a:xfrm>
          <a:prstGeom prst="rect">
            <a:avLst/>
          </a:prstGeom>
          <a:solidFill>
            <a:srgbClr val="38A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Прямоугольник 8"/>
          <p:cNvSpPr/>
          <p:nvPr/>
        </p:nvSpPr>
        <p:spPr>
          <a:xfrm>
            <a:off x="392290" y="4734045"/>
            <a:ext cx="288031" cy="144016"/>
          </a:xfrm>
          <a:prstGeom prst="rect">
            <a:avLst/>
          </a:prstGeom>
          <a:solidFill>
            <a:srgbClr val="5C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рямоугольник 9"/>
          <p:cNvSpPr/>
          <p:nvPr/>
        </p:nvSpPr>
        <p:spPr>
          <a:xfrm>
            <a:off x="2696226" y="4286004"/>
            <a:ext cx="288031" cy="144016"/>
          </a:xfrm>
          <a:prstGeom prst="rect">
            <a:avLst/>
          </a:prstGeom>
          <a:solidFill>
            <a:srgbClr val="CC9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Прямоугольник 10"/>
          <p:cNvSpPr/>
          <p:nvPr/>
        </p:nvSpPr>
        <p:spPr>
          <a:xfrm>
            <a:off x="2696225" y="4510887"/>
            <a:ext cx="288031" cy="144016"/>
          </a:xfrm>
          <a:prstGeom prst="rect">
            <a:avLst/>
          </a:prstGeom>
          <a:solidFill>
            <a:srgbClr val="C2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/>
          <p:cNvSpPr/>
          <p:nvPr/>
        </p:nvSpPr>
        <p:spPr>
          <a:xfrm>
            <a:off x="2696225" y="4742067"/>
            <a:ext cx="288031" cy="144016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4" y="650884"/>
            <a:ext cx="8353425" cy="35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8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1598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Сравнительная характеристика парадигм западного христианства и православия</a:t>
            </a:r>
            <a:endParaRPr lang="hu-HU" sz="2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94302"/>
              </p:ext>
            </p:extLst>
          </p:nvPr>
        </p:nvGraphicFramePr>
        <p:xfrm>
          <a:off x="179512" y="915989"/>
          <a:ext cx="8784976" cy="4176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553566677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456190665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D7C84"/>
                          </a:solidFill>
                          <a:effectLst/>
                        </a:rPr>
                        <a:t>Западное христианство</a:t>
                      </a:r>
                      <a:endParaRPr lang="hu-HU" sz="18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D7C84"/>
                          </a:solidFill>
                          <a:effectLst/>
                        </a:rPr>
                        <a:t>Православие</a:t>
                      </a:r>
                      <a:endParaRPr lang="hu-HU" sz="18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78374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Собственный церковный закон, полностью ориентированный на папу римского как на абсолютного правителя, законодателя и судью</a:t>
                      </a:r>
                      <a:r>
                        <a:rPr lang="en-US" sz="1400" b="1" dirty="0">
                          <a:solidFill>
                            <a:srgbClr val="504131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Церковный закон был включен в имперское государственное право и находился в распоряжении имперских властей</a:t>
                      </a:r>
                      <a:r>
                        <a:rPr lang="en-US" sz="1400" b="1" dirty="0">
                          <a:solidFill>
                            <a:srgbClr val="504131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43790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Церковь – полностью независимый правящий институт</a:t>
                      </a:r>
                      <a:r>
                        <a:rPr lang="en-US" sz="1400" b="1" dirty="0">
                          <a:solidFill>
                            <a:srgbClr val="504131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Церковь входила в имперскую систему управления, в которой светская власть доминировала над духовной</a:t>
                      </a:r>
                      <a:r>
                        <a:rPr lang="en-US" sz="1400" b="1" dirty="0">
                          <a:solidFill>
                            <a:srgbClr val="504131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53747"/>
                  </a:ext>
                </a:extLst>
              </a:tr>
              <a:tr h="1199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Войны велись с одобрения церкви для достижения духовных целей (насильственное обращение, войны против язычников и еретиков, крестовые походы и т.д.).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Будучи вовлеченной в большинство политических и военных конфликтов светской власти, церковь часто давала богословскую легитимацию войнам и даже вдохновляла их</a:t>
                      </a:r>
                      <a:r>
                        <a:rPr lang="en-US" sz="1400" b="1" dirty="0">
                          <a:solidFill>
                            <a:srgbClr val="504131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29940"/>
                  </a:ext>
                </a:extLst>
              </a:tr>
              <a:tr h="89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Доминирующий социальный статус, но с безбрачным духовенством, отличающимся от паствы своим безбрачием</a:t>
                      </a:r>
                      <a:r>
                        <a:rPr lang="en-US" sz="1400" b="1" dirty="0">
                          <a:solidFill>
                            <a:srgbClr val="504131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Представители духовенства, кроме епископов, были женаты и, следовательно, были ближе к людям и лучше ассимилировались в структуре общества</a:t>
                      </a:r>
                      <a:r>
                        <a:rPr lang="en-US" sz="1400" b="1" dirty="0">
                          <a:solidFill>
                            <a:srgbClr val="504131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8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5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0317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Жесткие структуры </a:t>
            </a:r>
            <a:r>
              <a:rPr lang="ru-RU" sz="2200" b="1" dirty="0" err="1">
                <a:solidFill>
                  <a:srgbClr val="8D503B"/>
                </a:solidFill>
              </a:rPr>
              <a:t>докоммунистических</a:t>
            </a:r>
            <a:r>
              <a:rPr lang="ru-RU" sz="2200" b="1" dirty="0">
                <a:solidFill>
                  <a:srgbClr val="8D503B"/>
                </a:solidFill>
              </a:rPr>
              <a:t> обществ</a:t>
            </a:r>
            <a:endParaRPr lang="en-US" sz="2200" b="1" dirty="0">
              <a:solidFill>
                <a:srgbClr val="8D503B"/>
              </a:solidFill>
            </a:endParaRPr>
          </a:p>
        </p:txBody>
      </p:sp>
      <p:grpSp>
        <p:nvGrpSpPr>
          <p:cNvPr id="19" name="Group 221"/>
          <p:cNvGrpSpPr>
            <a:grpSpLocks/>
          </p:cNvGrpSpPr>
          <p:nvPr/>
        </p:nvGrpSpPr>
        <p:grpSpPr bwMode="auto">
          <a:xfrm>
            <a:off x="108171" y="987425"/>
            <a:ext cx="8937480" cy="3579680"/>
            <a:chOff x="89" y="6255"/>
            <a:chExt cx="10481" cy="3180"/>
          </a:xfrm>
        </p:grpSpPr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2114" y="6255"/>
              <a:ext cx="8456" cy="3180"/>
              <a:chOff x="2135" y="5961"/>
              <a:chExt cx="8283" cy="3180"/>
            </a:xfrm>
          </p:grpSpPr>
          <p:sp>
            <p:nvSpPr>
              <p:cNvPr id="27" name="Szövegdoboz 4"/>
              <p:cNvSpPr txBox="1">
                <a:spLocks noChangeArrowheads="1"/>
              </p:cNvSpPr>
              <p:nvPr/>
            </p:nvSpPr>
            <p:spPr bwMode="auto">
              <a:xfrm>
                <a:off x="2136" y="5961"/>
                <a:ext cx="8282" cy="530"/>
              </a:xfrm>
              <a:prstGeom prst="roundRect">
                <a:avLst/>
              </a:prstGeom>
              <a:solidFill>
                <a:srgbClr val="B3AA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Рудиментарное разделение сфер социального действия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или его отсутствие</a:t>
                </a:r>
                <a:endParaRPr lang="en-GB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Szövegdoboz 5"/>
              <p:cNvSpPr txBox="1">
                <a:spLocks noChangeArrowheads="1"/>
              </p:cNvSpPr>
              <p:nvPr/>
            </p:nvSpPr>
            <p:spPr bwMode="auto">
              <a:xfrm>
                <a:off x="2135" y="6983"/>
                <a:ext cx="3552" cy="833"/>
              </a:xfrm>
              <a:prstGeom prst="roundRect">
                <a:avLst/>
              </a:prstGeom>
              <a:solidFill>
                <a:srgbClr val="D1C9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Традиционные (феодальные) сети</a:t>
                </a:r>
                <a:endParaRPr lang="en-US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Szövegdoboz 6"/>
              <p:cNvSpPr txBox="1">
                <a:spLocks noChangeArrowheads="1"/>
              </p:cNvSpPr>
              <p:nvPr/>
            </p:nvSpPr>
            <p:spPr bwMode="auto">
              <a:xfrm>
                <a:off x="6520" y="6985"/>
                <a:ext cx="3887" cy="833"/>
              </a:xfrm>
              <a:prstGeom prst="roundRect">
                <a:avLst/>
              </a:prstGeom>
              <a:solidFill>
                <a:srgbClr val="6B95A1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Сращение власти и собственности</a:t>
                </a:r>
                <a:endParaRPr lang="en-GB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Szövegdoboz 7"/>
              <p:cNvSpPr txBox="1">
                <a:spLocks noChangeArrowheads="1"/>
              </p:cNvSpPr>
              <p:nvPr/>
            </p:nvSpPr>
            <p:spPr bwMode="auto">
              <a:xfrm>
                <a:off x="2135" y="8308"/>
                <a:ext cx="3552" cy="833"/>
              </a:xfrm>
              <a:prstGeom prst="roundRect">
                <a:avLst/>
              </a:prstGeom>
              <a:solidFill>
                <a:srgbClr val="D1C9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Патронализм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Szövegdoboz 8"/>
              <p:cNvSpPr txBox="1">
                <a:spLocks noChangeArrowheads="1"/>
              </p:cNvSpPr>
              <p:nvPr/>
            </p:nvSpPr>
            <p:spPr bwMode="auto">
              <a:xfrm>
                <a:off x="6509" y="8308"/>
                <a:ext cx="3898" cy="833"/>
              </a:xfrm>
              <a:prstGeom prst="roundRect">
                <a:avLst/>
              </a:prstGeom>
              <a:solidFill>
                <a:srgbClr val="6B95A1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Патримониализм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89" y="6263"/>
              <a:ext cx="1941" cy="535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Первопричина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89" y="7288"/>
              <a:ext cx="1858" cy="830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Социальные структуры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9" y="8608"/>
              <a:ext cx="1858" cy="827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Структуры управления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Lefelé nyíl 33"/>
          <p:cNvSpPr>
            <a:spLocks noChangeArrowheads="1"/>
          </p:cNvSpPr>
          <p:nvPr/>
        </p:nvSpPr>
        <p:spPr bwMode="auto">
          <a:xfrm>
            <a:off x="3163138" y="1584048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37" name="Balra-jobbra nyíl 25"/>
          <p:cNvSpPr>
            <a:spLocks noChangeArrowheads="1"/>
          </p:cNvSpPr>
          <p:nvPr/>
        </p:nvSpPr>
        <p:spPr bwMode="auto">
          <a:xfrm>
            <a:off x="4929907" y="2411854"/>
            <a:ext cx="722371" cy="389740"/>
          </a:xfrm>
          <a:prstGeom prst="leftRightArrow">
            <a:avLst>
              <a:gd name="adj1" fmla="val 50000"/>
              <a:gd name="adj2" fmla="val 49995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39" name="Balra-jobbra nyíl 25"/>
          <p:cNvSpPr>
            <a:spLocks noChangeArrowheads="1"/>
          </p:cNvSpPr>
          <p:nvPr/>
        </p:nvSpPr>
        <p:spPr bwMode="auto">
          <a:xfrm>
            <a:off x="4929907" y="3903387"/>
            <a:ext cx="722371" cy="389740"/>
          </a:xfrm>
          <a:prstGeom prst="leftRightArrow">
            <a:avLst>
              <a:gd name="adj1" fmla="val 50000"/>
              <a:gd name="adj2" fmla="val 49995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0" name="Lefelé nyíl 33"/>
          <p:cNvSpPr>
            <a:spLocks noChangeArrowheads="1"/>
          </p:cNvSpPr>
          <p:nvPr/>
        </p:nvSpPr>
        <p:spPr bwMode="auto">
          <a:xfrm>
            <a:off x="7082221" y="1584038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1" name="Lefelé nyíl 33"/>
          <p:cNvSpPr>
            <a:spLocks noChangeArrowheads="1"/>
          </p:cNvSpPr>
          <p:nvPr/>
        </p:nvSpPr>
        <p:spPr bwMode="auto">
          <a:xfrm>
            <a:off x="3163138" y="3075572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2" name="Lefelé nyíl 33"/>
          <p:cNvSpPr>
            <a:spLocks noChangeArrowheads="1"/>
          </p:cNvSpPr>
          <p:nvPr/>
        </p:nvSpPr>
        <p:spPr bwMode="auto">
          <a:xfrm>
            <a:off x="7082221" y="3071390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</p:spTree>
    <p:extLst>
      <p:ext uri="{BB962C8B-B14F-4D97-AF65-F5344CB8AC3E}">
        <p14:creationId xmlns:p14="http://schemas.microsoft.com/office/powerpoint/2010/main" val="132935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2287</Words>
  <Application>Microsoft Office PowerPoint</Application>
  <PresentationFormat>On-screen Show (16:9)</PresentationFormat>
  <Paragraphs>263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Open Sans</vt:lpstr>
      <vt:lpstr>Times New Roman</vt:lpstr>
      <vt:lpstr>Wingdings</vt:lpstr>
      <vt:lpstr>Office-téma</vt:lpstr>
      <vt:lpstr>PowerPoint Presentation</vt:lpstr>
      <vt:lpstr>Жесткие структуры, то есть</vt:lpstr>
      <vt:lpstr>Тезис A: Тип режима зависит от степени разделения социальных сфер</vt:lpstr>
      <vt:lpstr>Тезис B: Разделение сфер совпадает с цивилизационными границами </vt:lpstr>
      <vt:lpstr>Хантингтон (Huntington) о западной цивилизации</vt:lpstr>
      <vt:lpstr>Каценштейн (Katzenstein) и его критика Хантингтона</vt:lpstr>
      <vt:lpstr>Цивилизации в посткоммунистической Евразии</vt:lpstr>
      <vt:lpstr>Сравнительная характеристика парадигм западного христианства и православия</vt:lpstr>
      <vt:lpstr>Жесткие структуры докоммунистических обществ</vt:lpstr>
      <vt:lpstr>Тезис C: Коммунистические диктатуры остановили и повернули вспять процесс разделения сфер</vt:lpstr>
      <vt:lpstr>Жесткие структуры коммунистических обществ</vt:lpstr>
      <vt:lpstr>Генри Хейл (Henry Hale): Наследие патронализма в конце коммунистической эпохи</vt:lpstr>
      <vt:lpstr>Тезис D: Демократизация не повлияла на уровень разделения сфер</vt:lpstr>
      <vt:lpstr>Жесткие структуры посткоммунистических обществ</vt:lpstr>
      <vt:lpstr>PowerPoint Presentation</vt:lpstr>
      <vt:lpstr>Официальная должность главного патрона, государственный орган, принимающий основные решения, и тип патрональной сети в России</vt:lpstr>
      <vt:lpstr>Генри Хейл: Политическое устройство и патронализм в посткоммунистических странах с середины 1990-х годов</vt:lpstr>
      <vt:lpstr>Янош Корнаи (János Kornai): Характеристики демократии, автократии и диктатуры</vt:lpstr>
      <vt:lpstr>Янош Корнаи: Характеристики демократии, автократии и диктатуры</vt:lpstr>
      <vt:lpstr>Янош Корнаи: Классификация посткоммунистических стран Евразии с точки зрения политического институционального устройства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661</cp:revision>
  <dcterms:created xsi:type="dcterms:W3CDTF">2017-05-01T09:52:15Z</dcterms:created>
  <dcterms:modified xsi:type="dcterms:W3CDTF">2021-02-28T14:59:46Z</dcterms:modified>
</cp:coreProperties>
</file>