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69" r:id="rId4"/>
    <p:sldId id="267" r:id="rId5"/>
    <p:sldId id="270" r:id="rId6"/>
    <p:sldId id="271" r:id="rId7"/>
    <p:sldId id="272" r:id="rId8"/>
    <p:sldId id="273" r:id="rId9"/>
    <p:sldId id="274" r:id="rId10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1791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4332" userDrawn="1">
          <p15:clr>
            <a:srgbClr val="A4A3A4"/>
          </p15:clr>
        </p15:guide>
        <p15:guide id="5" orient="horz" pos="622" userDrawn="1">
          <p15:clr>
            <a:srgbClr val="A4A3A4"/>
          </p15:clr>
        </p15:guide>
        <p15:guide id="6" orient="horz" pos="577" userDrawn="1">
          <p15:clr>
            <a:srgbClr val="A4A3A4"/>
          </p15:clr>
        </p15:guide>
        <p15:guide id="7" orient="horz" pos="3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503B"/>
    <a:srgbClr val="EFEAE4"/>
    <a:srgbClr val="4D7C84"/>
    <a:srgbClr val="CD5F50"/>
    <a:srgbClr val="50412B"/>
    <a:srgbClr val="E6B17B"/>
    <a:srgbClr val="6E95A0"/>
    <a:srgbClr val="9966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4" autoAdjust="0"/>
    <p:restoredTop sz="86360" autoAdjust="0"/>
  </p:normalViewPr>
  <p:slideViewPr>
    <p:cSldViewPr>
      <p:cViewPr varScale="1">
        <p:scale>
          <a:sx n="114" d="100"/>
          <a:sy n="114" d="100"/>
        </p:scale>
        <p:origin x="372" y="68"/>
      </p:cViewPr>
      <p:guideLst>
        <p:guide orient="horz" pos="1620"/>
        <p:guide pos="1791"/>
        <p:guide pos="2880"/>
        <p:guide pos="4332"/>
        <p:guide orient="horz" pos="622"/>
        <p:guide orient="horz" pos="577"/>
        <p:guide orient="horz" pos="31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2021. 02. 27.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63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68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384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2021. 02. 27.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2021. 02. 27.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2021. 02. 27.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58200" y="4266337"/>
            <a:ext cx="558166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GB" sz="5100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244185" y="434901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endParaRPr lang="en-GB" sz="40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07950" y="1995686"/>
            <a:ext cx="8928100" cy="110251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Особенности стран, </a:t>
            </a:r>
          </a:p>
          <a:p>
            <a:r>
              <a:rPr lang="ru-R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политики </a:t>
            </a:r>
            <a:r>
              <a:rPr lang="ru-RU" sz="3600" b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эпох</a:t>
            </a:r>
            <a:endParaRPr lang="hu-HU" sz="36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699542"/>
          </a:xfrm>
          <a:prstGeom prst="rect">
            <a:avLst/>
          </a:prstGeom>
        </p:spPr>
        <p:txBody>
          <a:bodyPr anchor="ctr"/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Четыре уровня особенностей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14770" y="627534"/>
            <a:ext cx="8928100" cy="44644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0" lvl="0" indent="-26670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800" b="1" dirty="0">
                <a:solidFill>
                  <a:srgbClr val="50412B"/>
                </a:solidFill>
              </a:rPr>
              <a:t>Особенности режима</a:t>
            </a:r>
            <a:r>
              <a:rPr lang="hu-HU" sz="1800" b="1" dirty="0">
                <a:solidFill>
                  <a:srgbClr val="50412B"/>
                </a:solidFill>
              </a:rPr>
              <a:t>:</a:t>
            </a:r>
            <a:r>
              <a:rPr lang="hu-HU" sz="1800" dirty="0">
                <a:solidFill>
                  <a:srgbClr val="50412B"/>
                </a:solidFill>
              </a:rPr>
              <a:t> </a:t>
            </a:r>
            <a:r>
              <a:rPr lang="ru-RU" sz="1800" dirty="0">
                <a:solidFill>
                  <a:srgbClr val="50412B"/>
                </a:solidFill>
              </a:rPr>
              <a:t>указывают на власть и автономию и отвечают на следующие вопросы </a:t>
            </a:r>
            <a:r>
              <a:rPr lang="en-US" sz="1800" dirty="0">
                <a:solidFill>
                  <a:srgbClr val="50412B"/>
                </a:solidFill>
              </a:rPr>
              <a:t>(1)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акторы обладают или не обладают властью и/или автономией с своей сфере социального действия; (2) каков характер этой власти и автономии; (3) каково устройство государства, в котором сосуществуют обладатели автономии и власти; и (4) каким образом сохраняется это устройство, то есть как обеспечивается стабильность режима</a:t>
            </a:r>
            <a:r>
              <a:rPr lang="en-US" sz="1800" dirty="0">
                <a:solidFill>
                  <a:srgbClr val="50412B"/>
                </a:solidFill>
              </a:rPr>
              <a:t>.</a:t>
            </a:r>
            <a:endParaRPr lang="hu-HU" sz="800" dirty="0">
              <a:solidFill>
                <a:srgbClr val="50412B"/>
              </a:solidFill>
            </a:endParaRPr>
          </a:p>
          <a:p>
            <a:pPr marL="266700" lvl="0" indent="-26670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800" b="1" dirty="0">
                <a:solidFill>
                  <a:srgbClr val="50412B"/>
                </a:solidFill>
              </a:rPr>
              <a:t>Особенности страны</a:t>
            </a:r>
            <a:r>
              <a:rPr lang="hu-HU" sz="1800" b="1" dirty="0">
                <a:solidFill>
                  <a:srgbClr val="50412B"/>
                </a:solidFill>
              </a:rPr>
              <a:t>:</a:t>
            </a:r>
            <a:r>
              <a:rPr lang="en-US" sz="1800" dirty="0">
                <a:solidFill>
                  <a:srgbClr val="50412B"/>
                </a:solidFill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связаны с ее (1) культурой, включая национальные и этнические противоречия, (2) историей, включая размеры страны и долговечность номенклатуры в целом и спецслужб в частности, и (3) природные богатства, включая природные ресурсы и географическое положение (и, соответственно, геополитическое положение</a:t>
            </a:r>
            <a:r>
              <a:rPr lang="en-US" sz="1800" dirty="0">
                <a:solidFill>
                  <a:srgbClr val="50412B"/>
                </a:solidFill>
              </a:rPr>
              <a:t>)</a:t>
            </a:r>
            <a:r>
              <a:rPr lang="en-GB" sz="1800" dirty="0">
                <a:solidFill>
                  <a:srgbClr val="50412B"/>
                </a:solidFill>
              </a:rPr>
              <a:t>.</a:t>
            </a:r>
            <a:endParaRPr lang="hu-HU" sz="800" dirty="0">
              <a:solidFill>
                <a:srgbClr val="50412B"/>
              </a:solidFill>
            </a:endParaRPr>
          </a:p>
          <a:p>
            <a:pPr marL="266700" lvl="0" indent="-26670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800" b="1" dirty="0">
                <a:solidFill>
                  <a:srgbClr val="50412B"/>
                </a:solidFill>
              </a:rPr>
              <a:t>Особенности политики</a:t>
            </a:r>
            <a:r>
              <a:rPr lang="hu-HU" sz="1800" b="1" dirty="0">
                <a:solidFill>
                  <a:srgbClr val="50412B"/>
                </a:solidFill>
              </a:rPr>
              <a:t>:</a:t>
            </a:r>
            <a:r>
              <a:rPr lang="en-US" sz="1800" dirty="0">
                <a:solidFill>
                  <a:srgbClr val="50412B"/>
                </a:solidFill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конкретное содержание и (количественно измеримые) последствия политики, проводимой конкретным режимом</a:t>
            </a:r>
            <a:r>
              <a:rPr lang="en-GB" sz="1800" dirty="0">
                <a:solidFill>
                  <a:srgbClr val="50412B"/>
                </a:solidFill>
              </a:rPr>
              <a:t>.</a:t>
            </a:r>
            <a:endParaRPr lang="hu-HU" sz="800" dirty="0">
              <a:solidFill>
                <a:srgbClr val="50412B"/>
              </a:solidFill>
            </a:endParaRPr>
          </a:p>
          <a:p>
            <a:pPr marL="266700" lvl="0" indent="-26670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800" b="1" dirty="0">
                <a:solidFill>
                  <a:srgbClr val="50412B"/>
                </a:solidFill>
              </a:rPr>
              <a:t>Особенности эпохи</a:t>
            </a:r>
            <a:r>
              <a:rPr lang="hu-HU" sz="1800" b="1" dirty="0">
                <a:solidFill>
                  <a:srgbClr val="50412B"/>
                </a:solidFill>
              </a:rPr>
              <a:t>:</a:t>
            </a:r>
            <a:r>
              <a:rPr lang="hu-HU" sz="1800" dirty="0">
                <a:solidFill>
                  <a:srgbClr val="50412B"/>
                </a:solidFill>
              </a:rPr>
              <a:t> </a:t>
            </a:r>
            <a:r>
              <a:rPr lang="ru-RU" sz="1800" dirty="0">
                <a:solidFill>
                  <a:srgbClr val="50412B"/>
                </a:solidFill>
              </a:rPr>
              <a:t>связанны с определенным периодом</a:t>
            </a:r>
            <a:r>
              <a:rPr lang="en-US" sz="1800" dirty="0">
                <a:solidFill>
                  <a:srgbClr val="50412B"/>
                </a:solidFill>
              </a:rPr>
              <a:t>.</a:t>
            </a:r>
            <a:endParaRPr lang="hu-HU" sz="1800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0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Особенности стран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331640" y="771550"/>
            <a:ext cx="6768752" cy="41760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0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700" b="1" dirty="0">
                <a:solidFill>
                  <a:srgbClr val="50412B"/>
                </a:solidFill>
              </a:rPr>
              <a:t>этнические расколы </a:t>
            </a:r>
            <a:r>
              <a:rPr lang="hu-HU" sz="1700" b="1" dirty="0">
                <a:solidFill>
                  <a:srgbClr val="50412B"/>
                </a:solidFill>
              </a:rPr>
              <a:t>(</a:t>
            </a:r>
            <a:r>
              <a:rPr lang="ru-RU" sz="1700" b="1" dirty="0">
                <a:solidFill>
                  <a:srgbClr val="50412B"/>
                </a:solidFill>
              </a:rPr>
              <a:t>как источник плюрализма и беспорядков</a:t>
            </a:r>
            <a:r>
              <a:rPr lang="hu-HU" sz="1700" b="1" dirty="0">
                <a:solidFill>
                  <a:srgbClr val="50412B"/>
                </a:solidFill>
              </a:rPr>
              <a:t>)</a:t>
            </a:r>
          </a:p>
          <a:p>
            <a:pPr marL="266700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700" b="1" dirty="0">
                <a:solidFill>
                  <a:srgbClr val="50412B"/>
                </a:solidFill>
              </a:rPr>
              <a:t>глубинное государство и жизнеспособность коммунистических спецслужб</a:t>
            </a:r>
            <a:endParaRPr lang="hu-HU" sz="1700" b="1" dirty="0">
              <a:solidFill>
                <a:srgbClr val="50412B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700" b="1" dirty="0">
                <a:solidFill>
                  <a:srgbClr val="50412B"/>
                </a:solidFill>
              </a:rPr>
              <a:t>размер страны</a:t>
            </a:r>
            <a:endParaRPr lang="hu-HU" sz="1700" b="1" dirty="0">
              <a:solidFill>
                <a:srgbClr val="50412B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700" b="1" dirty="0">
                <a:solidFill>
                  <a:srgbClr val="50412B"/>
                </a:solidFill>
              </a:rPr>
              <a:t>глобальные амбиции бывших империй </a:t>
            </a:r>
            <a:r>
              <a:rPr lang="hu-HU" sz="1700" b="1" dirty="0">
                <a:solidFill>
                  <a:srgbClr val="50412B"/>
                </a:solidFill>
              </a:rPr>
              <a:t>(</a:t>
            </a:r>
            <a:r>
              <a:rPr lang="ru-RU" sz="1700" b="1" dirty="0">
                <a:solidFill>
                  <a:srgbClr val="50412B"/>
                </a:solidFill>
              </a:rPr>
              <a:t>Китай, Россия</a:t>
            </a:r>
            <a:r>
              <a:rPr lang="hu-HU" sz="1700" b="1" dirty="0">
                <a:solidFill>
                  <a:srgbClr val="50412B"/>
                </a:solidFill>
              </a:rPr>
              <a:t>)</a:t>
            </a:r>
          </a:p>
          <a:p>
            <a:pPr marL="266700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700" b="1" dirty="0">
                <a:solidFill>
                  <a:srgbClr val="50412B"/>
                </a:solidFill>
              </a:rPr>
              <a:t>геополитическая ориентация </a:t>
            </a:r>
            <a:r>
              <a:rPr lang="hu-HU" sz="1700" b="1" dirty="0">
                <a:solidFill>
                  <a:srgbClr val="50412B"/>
                </a:solidFill>
              </a:rPr>
              <a:t>(</a:t>
            </a:r>
            <a:r>
              <a:rPr lang="ru-RU" sz="1700" b="1" dirty="0">
                <a:solidFill>
                  <a:srgbClr val="50412B"/>
                </a:solidFill>
              </a:rPr>
              <a:t>стержневые государства и притягиваемые ими государства в цивилизационных областях тяготения</a:t>
            </a:r>
            <a:r>
              <a:rPr lang="hu-HU" sz="1700" b="1" dirty="0">
                <a:solidFill>
                  <a:srgbClr val="50412B"/>
                </a:solidFill>
              </a:rPr>
              <a:t>)</a:t>
            </a:r>
          </a:p>
          <a:p>
            <a:pPr marL="266700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700" b="1" dirty="0">
                <a:solidFill>
                  <a:srgbClr val="50412B"/>
                </a:solidFill>
              </a:rPr>
              <a:t>сосуществование либеральных и патрональных режимов в Европейском союзе</a:t>
            </a:r>
            <a:endParaRPr lang="hu-HU" sz="1700" b="1" dirty="0">
              <a:solidFill>
                <a:srgbClr val="50412B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700" b="1" dirty="0">
                <a:solidFill>
                  <a:srgbClr val="50412B"/>
                </a:solidFill>
              </a:rPr>
              <a:t>зависимый характер капитализма </a:t>
            </a:r>
            <a:r>
              <a:rPr lang="hu-HU" sz="1700" b="1" dirty="0">
                <a:solidFill>
                  <a:srgbClr val="50412B"/>
                </a:solidFill>
              </a:rPr>
              <a:t>(</a:t>
            </a:r>
            <a:r>
              <a:rPr lang="ru-RU" sz="1700" b="1" dirty="0">
                <a:solidFill>
                  <a:srgbClr val="50412B"/>
                </a:solidFill>
              </a:rPr>
              <a:t>зависимость от прямых иностранных инвестиций</a:t>
            </a:r>
            <a:r>
              <a:rPr lang="hu-HU" sz="1700" b="1" dirty="0">
                <a:solidFill>
                  <a:srgbClr val="50412B"/>
                </a:solidFill>
              </a:rPr>
              <a:t>, </a:t>
            </a:r>
            <a:r>
              <a:rPr lang="ru-RU" sz="1700" b="1" dirty="0">
                <a:solidFill>
                  <a:srgbClr val="50412B"/>
                </a:solidFill>
              </a:rPr>
              <a:t>зависимость от экспорта</a:t>
            </a:r>
            <a:r>
              <a:rPr lang="hu-HU" sz="1700" b="1" dirty="0">
                <a:solidFill>
                  <a:srgbClr val="50412B"/>
                </a:solidFill>
              </a:rPr>
              <a:t>)</a:t>
            </a:r>
          </a:p>
          <a:p>
            <a:pPr marL="266700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700" b="1" dirty="0">
                <a:solidFill>
                  <a:srgbClr val="50412B"/>
                </a:solidFill>
              </a:rPr>
              <a:t>природные ресурсы и другие источники распределяемой ренты</a:t>
            </a:r>
            <a:endParaRPr lang="hu-HU" sz="17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546" cy="69954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Различия в логике применения санкций ЕС и США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2638072"/>
              </p:ext>
            </p:extLst>
          </p:nvPr>
        </p:nvGraphicFramePr>
        <p:xfrm>
          <a:off x="107727" y="843558"/>
          <a:ext cx="8928546" cy="4219829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524386">
                  <a:extLst>
                    <a:ext uri="{9D8B030D-6E8A-4147-A177-3AD203B41FA5}">
                      <a16:colId xmlns:a16="http://schemas.microsoft.com/office/drawing/2014/main" val="2622783450"/>
                    </a:ext>
                  </a:extLst>
                </a:gridCol>
                <a:gridCol w="3411721">
                  <a:extLst>
                    <a:ext uri="{9D8B030D-6E8A-4147-A177-3AD203B41FA5}">
                      <a16:colId xmlns:a16="http://schemas.microsoft.com/office/drawing/2014/main" val="593042520"/>
                    </a:ext>
                  </a:extLst>
                </a:gridCol>
                <a:gridCol w="3992439">
                  <a:extLst>
                    <a:ext uri="{9D8B030D-6E8A-4147-A177-3AD203B41FA5}">
                      <a16:colId xmlns:a16="http://schemas.microsoft.com/office/drawing/2014/main" val="1058841631"/>
                    </a:ext>
                  </a:extLst>
                </a:gridCol>
              </a:tblGrid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4" marR="60884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4"/>
                          </a:solidFill>
                          <a:effectLst/>
                        </a:rPr>
                        <a:t>Санкции ЕС</a:t>
                      </a:r>
                      <a:endParaRPr lang="hu-HU" sz="1600" b="1" dirty="0">
                        <a:solidFill>
                          <a:srgbClr val="4D7C8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4" marR="60884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4"/>
                          </a:solidFill>
                          <a:effectLst/>
                        </a:rPr>
                        <a:t>Санкции США</a:t>
                      </a:r>
                      <a:endParaRPr lang="hu-HU" sz="1600" b="1" dirty="0">
                        <a:solidFill>
                          <a:srgbClr val="4D7C8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4" marR="60884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517884"/>
                  </a:ext>
                </a:extLst>
              </a:tr>
              <a:tr h="663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Введение санкций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4" marR="60884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бюрократическое, громоздкое, может быть предметом политического компромисса;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отчасти по политическим соображениям, но требование к компаниям предоставлять отчетность влечет за собой обязательное возбуждение производства по делу;</a:t>
                      </a:r>
                      <a:endParaRPr lang="en-GB" sz="12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899269"/>
                  </a:ext>
                </a:extLst>
              </a:tr>
              <a:tr h="663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Приостановка введения санкций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может быть предметом политического компромисса;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по делу не может быть приостановлено; как только процесс запущен, он больше не может быть предметом политических переговоров;</a:t>
                      </a:r>
                      <a:endParaRPr lang="en-GB" sz="12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433580"/>
                  </a:ext>
                </a:extLst>
              </a:tr>
              <a:tr h="884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Объекты санкций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институты, совершающие предполагающие нарушения, затрудняет персонализацию и установление связи между преступником и нарушением;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лица, совершающие предполагаемые нарушения, что допускает персонификацию дела;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627311"/>
                  </a:ext>
                </a:extLst>
              </a:tr>
              <a:tr h="1144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Основной посыл выбора объектов санкций 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санкции не затрагивают вопрос личной ответственности, позволяя патрональным слугам мафиозного государства продолжать использовать незаконные механизмы; верховный патрон сохраняет возможность предоставлять крышу;</a:t>
                      </a:r>
                      <a:endParaRPr lang="en-GB" sz="12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санкции нарушают сплоченность приемной политической семьи и отключают защиту, предоставляемую верховным патроном, что останавливает патрональных слуг мафиозного государства от совершения нарушений;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401970"/>
                  </a:ext>
                </a:extLst>
              </a:tr>
              <a:tr h="442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Горизонт критики санкций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правительство</a:t>
                      </a:r>
                      <a:endParaRPr lang="en-GB" sz="12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режим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728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40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27583" y="663749"/>
            <a:ext cx="7488832" cy="3816001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Рента, полученная от нефти и газа в России в 1950-2010 годах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36409" y="4834929"/>
            <a:ext cx="3102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8D503B"/>
                </a:solidFill>
              </a:rPr>
              <a:t>Источник</a:t>
            </a:r>
            <a:r>
              <a:rPr lang="en-US" sz="1400" b="1" dirty="0">
                <a:solidFill>
                  <a:srgbClr val="8D503B"/>
                </a:solidFill>
              </a:rPr>
              <a:t>: Gaddy and Ickes (2013, 315)</a:t>
            </a:r>
            <a:endParaRPr lang="hu-HU" sz="1400" b="1" dirty="0">
              <a:solidFill>
                <a:srgbClr val="8D503B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17" y="1377653"/>
            <a:ext cx="6376565" cy="33688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36296" y="915988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50412B"/>
                </a:solidFill>
              </a:rPr>
              <a:t>Млрд. долларов США 2011 года</a:t>
            </a:r>
            <a:endParaRPr lang="en-GB" sz="1200" dirty="0">
              <a:solidFill>
                <a:srgbClr val="50412B"/>
              </a:solidFill>
            </a:endParaRPr>
          </a:p>
        </p:txBody>
      </p:sp>
      <p:sp>
        <p:nvSpPr>
          <p:cNvPr id="8" name="Szövegdoboz 4"/>
          <p:cNvSpPr txBox="1"/>
          <p:nvPr/>
        </p:nvSpPr>
        <p:spPr>
          <a:xfrm>
            <a:off x="1655478" y="2931790"/>
            <a:ext cx="1620378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1400" b="1" dirty="0">
                <a:solidFill>
                  <a:srgbClr val="504131"/>
                </a:solidFill>
              </a:rPr>
              <a:t>Нефтяная рента</a:t>
            </a:r>
            <a:r>
              <a:rPr lang="en-US" sz="1400" b="1" dirty="0">
                <a:solidFill>
                  <a:srgbClr val="504131"/>
                </a:solidFill>
              </a:rPr>
              <a:t> </a:t>
            </a:r>
          </a:p>
          <a:p>
            <a:r>
              <a:rPr lang="ru-RU" sz="1400" b="1" dirty="0">
                <a:solidFill>
                  <a:srgbClr val="504131"/>
                </a:solidFill>
              </a:rPr>
              <a:t>Газовая рента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67768" y="3023632"/>
            <a:ext cx="288031" cy="144016"/>
          </a:xfrm>
          <a:prstGeom prst="rect">
            <a:avLst/>
          </a:prstGeom>
          <a:solidFill>
            <a:srgbClr val="E6B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рямоугольник 9"/>
          <p:cNvSpPr/>
          <p:nvPr/>
        </p:nvSpPr>
        <p:spPr>
          <a:xfrm>
            <a:off x="1367768" y="3229114"/>
            <a:ext cx="288031" cy="144016"/>
          </a:xfrm>
          <a:prstGeom prst="rect">
            <a:avLst/>
          </a:prstGeom>
          <a:solidFill>
            <a:srgbClr val="6E9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6E95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1" cy="5801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75000"/>
              </a:lnSpc>
            </a:pP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Особенности политики</a:t>
            </a:r>
            <a: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альтернативная аналитическая парадигма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62506"/>
              </p:ext>
            </p:extLst>
          </p:nvPr>
        </p:nvGraphicFramePr>
        <p:xfrm>
          <a:off x="0" y="580125"/>
          <a:ext cx="9143998" cy="4757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518">
                  <a:extLst>
                    <a:ext uri="{9D8B030D-6E8A-4147-A177-3AD203B41FA5}">
                      <a16:colId xmlns:a16="http://schemas.microsoft.com/office/drawing/2014/main" val="1849081351"/>
                    </a:ext>
                  </a:extLst>
                </a:gridCol>
                <a:gridCol w="368518">
                  <a:extLst>
                    <a:ext uri="{9D8B030D-6E8A-4147-A177-3AD203B41FA5}">
                      <a16:colId xmlns:a16="http://schemas.microsoft.com/office/drawing/2014/main" val="2064833327"/>
                    </a:ext>
                  </a:extLst>
                </a:gridCol>
                <a:gridCol w="1746732">
                  <a:extLst>
                    <a:ext uri="{9D8B030D-6E8A-4147-A177-3AD203B41FA5}">
                      <a16:colId xmlns:a16="http://schemas.microsoft.com/office/drawing/2014/main" val="3034041508"/>
                    </a:ext>
                  </a:extLst>
                </a:gridCol>
                <a:gridCol w="1940732">
                  <a:extLst>
                    <a:ext uri="{9D8B030D-6E8A-4147-A177-3AD203B41FA5}">
                      <a16:colId xmlns:a16="http://schemas.microsoft.com/office/drawing/2014/main" val="2638645561"/>
                    </a:ext>
                  </a:extLst>
                </a:gridCol>
                <a:gridCol w="1875692">
                  <a:extLst>
                    <a:ext uri="{9D8B030D-6E8A-4147-A177-3AD203B41FA5}">
                      <a16:colId xmlns:a16="http://schemas.microsoft.com/office/drawing/2014/main" val="82177527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996015100"/>
                    </a:ext>
                  </a:extLst>
                </a:gridCol>
                <a:gridCol w="1547662">
                  <a:extLst>
                    <a:ext uri="{9D8B030D-6E8A-4147-A177-3AD203B41FA5}">
                      <a16:colId xmlns:a16="http://schemas.microsoft.com/office/drawing/2014/main" val="2101190034"/>
                    </a:ext>
                  </a:extLst>
                </a:gridCol>
              </a:tblGrid>
              <a:tr h="236526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100" b="1" u="none" dirty="0">
                        <a:solidFill>
                          <a:srgbClr val="4D7C84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4" marR="47464" marT="23732" marB="23732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err="1">
                          <a:solidFill>
                            <a:srgbClr val="4D7C84"/>
                          </a:solidFill>
                          <a:effectLst/>
                        </a:rPr>
                        <a:t>Патронализация</a:t>
                      </a:r>
                      <a:r>
                        <a:rPr lang="ru-RU" sz="1200" b="1" u="none" dirty="0">
                          <a:solidFill>
                            <a:srgbClr val="4D7C84"/>
                          </a:solidFill>
                          <a:effectLst/>
                        </a:rPr>
                        <a:t> и </a:t>
                      </a:r>
                      <a:r>
                        <a:rPr lang="ru-RU" sz="1200" b="1" u="none" dirty="0" err="1">
                          <a:solidFill>
                            <a:srgbClr val="4D7C84"/>
                          </a:solidFill>
                          <a:effectLst/>
                        </a:rPr>
                        <a:t>патримониализация</a:t>
                      </a:r>
                      <a:endParaRPr lang="hu-HU" sz="1400" b="1" u="none" dirty="0">
                        <a:solidFill>
                          <a:srgbClr val="4D7C8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4" marR="47464" marT="23732" marB="23732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4D7C84"/>
                          </a:solidFill>
                          <a:effectLst/>
                        </a:rPr>
                        <a:t>Последствия патрональной политики </a:t>
                      </a:r>
                      <a:endParaRPr lang="hu-HU" sz="1400" b="1" u="none" dirty="0">
                        <a:solidFill>
                          <a:srgbClr val="4D7C8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4" marR="47464" marT="23732" marB="23732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4D7C84"/>
                          </a:solidFill>
                          <a:effectLst/>
                        </a:rPr>
                        <a:t>Последствия публичной политики </a:t>
                      </a:r>
                      <a:endParaRPr lang="hu-HU" sz="1400" b="1" u="none" dirty="0">
                        <a:solidFill>
                          <a:srgbClr val="4D7C8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4" marR="47464" marT="23732" marB="23732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366760"/>
                  </a:ext>
                </a:extLst>
              </a:tr>
              <a:tr h="405319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none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Институциональная зависимость</a:t>
                      </a:r>
                      <a:endParaRPr lang="en-GB" sz="1200" b="1" u="none" kern="1200" dirty="0">
                        <a:solidFill>
                          <a:srgbClr val="4D7C8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none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Финансовая зависимость</a:t>
                      </a:r>
                      <a:endParaRPr lang="en-GB" sz="1200" b="1" u="none" kern="1200" dirty="0">
                        <a:solidFill>
                          <a:srgbClr val="4D7C8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none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Личная зависимость</a:t>
                      </a:r>
                      <a:endParaRPr lang="en-GB" sz="1200" b="1" u="none" kern="1200" dirty="0">
                        <a:solidFill>
                          <a:srgbClr val="4D7C8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114674"/>
                  </a:ext>
                </a:extLst>
              </a:tr>
              <a:tr h="8313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4"/>
                          </a:solidFill>
                          <a:effectLst/>
                        </a:rPr>
                        <a:t>Образование</a:t>
                      </a:r>
                      <a:endParaRPr lang="hu-HU" sz="1400" b="1" dirty="0">
                        <a:solidFill>
                          <a:srgbClr val="4D7C8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4" marR="47464" marT="23732" marB="23732" vert="vert27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4"/>
                          </a:solidFill>
                          <a:effectLst/>
                        </a:rPr>
                        <a:t>Государственное</a:t>
                      </a:r>
                      <a:endParaRPr lang="hu-HU" sz="1400" b="1" dirty="0">
                        <a:solidFill>
                          <a:srgbClr val="4D7C8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Местные органы власти присваивают государственное образование и управляют им </a:t>
                      </a:r>
                      <a:endParaRPr lang="en-GB" sz="105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Финансовые решения делегируются центральному органу</a:t>
                      </a:r>
                      <a:endParaRPr lang="en-GB" sz="105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Директоров школ назначают министерства, принятие решений о приеме на работу передается районным властям</a:t>
                      </a:r>
                      <a:endParaRPr lang="en-GB" sz="105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Каналы социальной мобильности контролируются, через ограничение свободы слова преподавателей и профессоров; бюджетные средства распределяются дискреционным образом</a:t>
                      </a:r>
                      <a:endParaRPr lang="en-GB" sz="105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Успеваемость учащихся снижается (PISA), увеличивается сегрегация и количество отчислений</a:t>
                      </a:r>
                      <a:endParaRPr lang="en-GB" sz="105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51272"/>
                  </a:ext>
                </a:extLst>
              </a:tr>
              <a:tr h="95467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4"/>
                          </a:solidFill>
                          <a:effectLst/>
                        </a:rPr>
                        <a:t>Высшее</a:t>
                      </a:r>
                      <a:endParaRPr lang="hu-HU" sz="1400" b="1" dirty="0">
                        <a:solidFill>
                          <a:srgbClr val="4D7C8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Верховный патрон назначает ректоров учебных заведений с неограниченными полномочиями </a:t>
                      </a:r>
                      <a:endParaRPr lang="en-GB" sz="105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Нормативное финансирование превращается в предмет институциональной сделки, решение межведомственных финансовых вопросов передается ректорам</a:t>
                      </a:r>
                      <a:endParaRPr lang="en-GB" sz="105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Министр может отклонить предложения парламента относительно назначения ректоров</a:t>
                      </a:r>
                      <a:endParaRPr lang="en-GB" sz="105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Снижается число студентов в университетах Венгрии, увеличивается число эмигрирующих студентов</a:t>
                      </a:r>
                      <a:endParaRPr lang="en-GB" sz="105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165046"/>
                  </a:ext>
                </a:extLst>
              </a:tr>
              <a:tr h="9546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4"/>
                          </a:solidFill>
                          <a:effectLst/>
                        </a:rPr>
                        <a:t>Культура / наука</a:t>
                      </a:r>
                      <a:endParaRPr lang="hu-HU" sz="1400" b="1" dirty="0">
                        <a:solidFill>
                          <a:srgbClr val="4D7C8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4" marR="47464" marT="23732" marB="2373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Происходит захват сети исследовательских институтов Венгерской академии наук; учреждается проправительственная академия искусств</a:t>
                      </a:r>
                      <a:endParaRPr lang="en-GB" sz="105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Трансформация ранее нормативного и конкурентного распределения ресурсов в дискреционное право правительства</a:t>
                      </a:r>
                      <a:endParaRPr lang="en-GB" sz="105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государственного финансирования и членства в новой Академии художеств творческие профессии становятся бесперспективны в экономическом плане </a:t>
                      </a:r>
                      <a:endParaRPr lang="en-GB" sz="105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 и наука подчиняются символической политике и пропаганде (маскировка)</a:t>
                      </a:r>
                      <a:endParaRPr lang="en-GB" sz="105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Уменьшается разнообразие в культуре и науке</a:t>
                      </a:r>
                      <a:endParaRPr lang="en-GB" sz="105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20749"/>
                  </a:ext>
                </a:extLst>
              </a:tr>
              <a:tr h="120139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4"/>
                          </a:solidFill>
                          <a:effectLst/>
                        </a:rPr>
                        <a:t>Социальная политика</a:t>
                      </a:r>
                      <a:endParaRPr lang="hu-HU" sz="1400" b="1" dirty="0">
                        <a:solidFill>
                          <a:srgbClr val="4D7C8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4" marR="47464" marT="23732" marB="2373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Происходит централизация и присвоение определенных социальных государственных услуг, ранее осуществлявшихся местными органами власти</a:t>
                      </a:r>
                      <a:endParaRPr lang="en-GB" sz="105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органов местного самоуправления и НПО изымаются ресурсы, ограничиваются расходы на социальные нужды</a:t>
                      </a:r>
                      <a:endParaRPr lang="en-GB" sz="105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Вместо некоторых социальных пособий вводятся общественные работы в форме фактически подневольного положения</a:t>
                      </a:r>
                      <a:endParaRPr lang="en-GB" sz="105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уровне общества поддерживается патриархальный семейный уклад</a:t>
                      </a:r>
                      <a:endParaRPr lang="en-GB" sz="105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Снижается возможность социального лифта, ослабляется социальная защита, растет социальное неравенство</a:t>
                      </a:r>
                      <a:endParaRPr lang="en-GB" sz="105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701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55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-9430"/>
            <a:ext cx="8928100" cy="92541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Ущерб для лидера и выработка политики в либеральных демократиях и патрональных автократиях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671126" y="51470"/>
            <a:ext cx="8169425" cy="4813293"/>
            <a:chOff x="-148281" y="0"/>
            <a:chExt cx="4700339" cy="4026227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-148281" y="0"/>
              <a:ext cx="4700339" cy="4026227"/>
              <a:chOff x="-148281" y="0"/>
              <a:chExt cx="4700339" cy="4026227"/>
            </a:xfrm>
          </p:grpSpPr>
          <p:cxnSp>
            <p:nvCxnSpPr>
              <p:cNvPr id="7" name="Egyenes összekötő 6"/>
              <p:cNvCxnSpPr/>
              <p:nvPr/>
            </p:nvCxnSpPr>
            <p:spPr>
              <a:xfrm rot="5400000">
                <a:off x="2320787" y="2430117"/>
                <a:ext cx="0" cy="2609850"/>
              </a:xfrm>
              <a:prstGeom prst="line">
                <a:avLst/>
              </a:prstGeom>
              <a:ln w="34925">
                <a:solidFill>
                  <a:srgbClr val="4D7C84"/>
                </a:solidFill>
                <a:head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" name="Csoportba foglalás 7"/>
              <p:cNvGrpSpPr/>
              <p:nvPr/>
            </p:nvGrpSpPr>
            <p:grpSpPr>
              <a:xfrm>
                <a:off x="-148281" y="0"/>
                <a:ext cx="4700339" cy="4026227"/>
                <a:chOff x="-148281" y="0"/>
                <a:chExt cx="4700339" cy="4026227"/>
              </a:xfrm>
            </p:grpSpPr>
            <p:grpSp>
              <p:nvGrpSpPr>
                <p:cNvPr id="9" name="Csoportba foglalás 8"/>
                <p:cNvGrpSpPr/>
                <p:nvPr/>
              </p:nvGrpSpPr>
              <p:grpSpPr>
                <a:xfrm>
                  <a:off x="-148281" y="1094225"/>
                  <a:ext cx="1134193" cy="2645081"/>
                  <a:chOff x="-148281" y="20799"/>
                  <a:chExt cx="1134193" cy="2645081"/>
                </a:xfrm>
              </p:grpSpPr>
              <p:sp>
                <p:nvSpPr>
                  <p:cNvPr id="27" name="Szövegdoboz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48281" y="20799"/>
                    <a:ext cx="906470" cy="1828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ctr" anchorCtr="0">
                    <a:noAutofit/>
                  </a:bodyPr>
                  <a:lstStyle/>
                  <a:p>
                    <a:pPr>
                      <a:lnSpc>
                        <a:spcPct val="75000"/>
                      </a:lnSpc>
                      <a:spcAft>
                        <a:spcPts val="1000"/>
                      </a:spcAft>
                    </a:pPr>
                    <a:r>
                      <a:rPr lang="ru-RU" sz="1400" b="1" dirty="0">
                        <a:solidFill>
                          <a:srgbClr val="4D7C8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Ущерб для лидера </a:t>
                    </a:r>
                    <a:endParaRPr lang="hu-HU" sz="2000" dirty="0">
                      <a:solidFill>
                        <a:srgbClr val="4D7C84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Szövegdoboz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45573" y="2008370"/>
                    <a:ext cx="1129764" cy="6575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ctr" anchorCtr="0">
                    <a:noAutofit/>
                  </a:bodyPr>
                  <a:lstStyle/>
                  <a:p>
                    <a:pPr>
                      <a:lnSpc>
                        <a:spcPct val="75000"/>
                      </a:lnSpc>
                      <a:spcAft>
                        <a:spcPts val="1000"/>
                      </a:spcAft>
                    </a:pPr>
                    <a:r>
                      <a:rPr lang="ru-R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Лидер потерял власть и перешел в разряд оппозиции (точка реакции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) </a:t>
                    </a:r>
                    <a:endParaRPr lang="hu-HU" sz="20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Szövegdoboz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43852" y="1034740"/>
                    <a:ext cx="1129764" cy="657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ctr" anchorCtr="0">
                    <a:noAutofit/>
                  </a:bodyPr>
                  <a:lstStyle/>
                  <a:p>
                    <a:pPr>
                      <a:lnSpc>
                        <a:spcPct val="75000"/>
                      </a:lnSpc>
                      <a:spcAft>
                        <a:spcPts val="1000"/>
                      </a:spcAft>
                    </a:pPr>
                    <a:r>
                      <a:rPr lang="ru-R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Лидер потерял власть и  не подвергается преследованию (только в либеральных демократиях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)</a:t>
                    </a:r>
                    <a:endParaRPr lang="hu-HU" sz="20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Szövegdoboz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43852" y="316409"/>
                    <a:ext cx="1129764" cy="6575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ctr" anchorCtr="0">
                    <a:noAutofit/>
                  </a:bodyPr>
                  <a:lstStyle/>
                  <a:p>
                    <a:pPr>
                      <a:lnSpc>
                        <a:spcPct val="75000"/>
                      </a:lnSpc>
                      <a:spcAft>
                        <a:spcPts val="1000"/>
                      </a:spcAft>
                    </a:pPr>
                    <a:r>
                      <a:rPr lang="ru-R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Лидер потерял власть и подвергается преследованию (только в патрональных автократиях)</a:t>
                    </a:r>
                    <a:endParaRPr lang="hu-HU" sz="20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Csoportba foglalás 9"/>
                <p:cNvGrpSpPr/>
                <p:nvPr/>
              </p:nvGrpSpPr>
              <p:grpSpPr>
                <a:xfrm>
                  <a:off x="228600" y="0"/>
                  <a:ext cx="4323458" cy="4026227"/>
                  <a:chOff x="0" y="0"/>
                  <a:chExt cx="4323458" cy="4026227"/>
                </a:xfrm>
              </p:grpSpPr>
              <p:sp>
                <p:nvSpPr>
                  <p:cNvPr id="11" name="Ív 10"/>
                  <p:cNvSpPr/>
                  <p:nvPr/>
                </p:nvSpPr>
                <p:spPr>
                  <a:xfrm rot="5400000">
                    <a:off x="1003990" y="1504190"/>
                    <a:ext cx="1201945" cy="3209925"/>
                  </a:xfrm>
                  <a:prstGeom prst="arc">
                    <a:avLst>
                      <a:gd name="adj1" fmla="val 16307919"/>
                      <a:gd name="adj2" fmla="val 0"/>
                    </a:avLst>
                  </a:prstGeom>
                  <a:ln w="28575">
                    <a:solidFill>
                      <a:srgbClr val="CD5F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75000"/>
                      </a:lnSpc>
                    </a:pPr>
                    <a:endParaRPr lang="hu-HU" sz="3600"/>
                  </a:p>
                </p:txBody>
              </p:sp>
              <p:sp>
                <p:nvSpPr>
                  <p:cNvPr id="12" name="Ív 11"/>
                  <p:cNvSpPr/>
                  <p:nvPr/>
                </p:nvSpPr>
                <p:spPr>
                  <a:xfrm rot="5400000">
                    <a:off x="1600338" y="1409714"/>
                    <a:ext cx="3175027" cy="355600"/>
                  </a:xfrm>
                  <a:prstGeom prst="arc">
                    <a:avLst>
                      <a:gd name="adj1" fmla="val 16200000"/>
                      <a:gd name="adj2" fmla="val 21599997"/>
                    </a:avLst>
                  </a:prstGeom>
                  <a:ln w="28575">
                    <a:solidFill>
                      <a:srgbClr val="CD5F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75000"/>
                      </a:lnSpc>
                    </a:pPr>
                    <a:endParaRPr lang="hu-HU" sz="3600"/>
                  </a:p>
                </p:txBody>
              </p:sp>
              <p:grpSp>
                <p:nvGrpSpPr>
                  <p:cNvPr id="13" name="Csoportba foglalás 12"/>
                  <p:cNvGrpSpPr/>
                  <p:nvPr/>
                </p:nvGrpSpPr>
                <p:grpSpPr>
                  <a:xfrm>
                    <a:off x="775390" y="541824"/>
                    <a:ext cx="3548068" cy="3484403"/>
                    <a:chOff x="0" y="-23064"/>
                    <a:chExt cx="3548068" cy="3484403"/>
                  </a:xfrm>
                </p:grpSpPr>
                <p:cxnSp>
                  <p:nvCxnSpPr>
                    <p:cNvPr id="14" name="Egyenes összekötő 13"/>
                    <p:cNvCxnSpPr/>
                    <p:nvPr/>
                  </p:nvCxnSpPr>
                  <p:spPr>
                    <a:xfrm>
                      <a:off x="9939" y="556591"/>
                      <a:ext cx="0" cy="2609850"/>
                    </a:xfrm>
                    <a:prstGeom prst="line">
                      <a:avLst/>
                    </a:prstGeom>
                    <a:ln w="34925">
                      <a:solidFill>
                        <a:srgbClr val="4D7C84"/>
                      </a:solidFill>
                      <a:head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Egyenes összekötő 14"/>
                    <p:cNvCxnSpPr/>
                    <p:nvPr/>
                  </p:nvCxnSpPr>
                  <p:spPr>
                    <a:xfrm>
                      <a:off x="824948" y="556591"/>
                      <a:ext cx="0" cy="2609850"/>
                    </a:xfrm>
                    <a:prstGeom prst="line">
                      <a:avLst/>
                    </a:prstGeom>
                    <a:ln w="12700">
                      <a:solidFill>
                        <a:srgbClr val="50412B"/>
                      </a:solidFill>
                      <a:prstDash val="dash"/>
                      <a:headEnd type="non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Egyenes összekötő 15"/>
                    <p:cNvCxnSpPr/>
                    <p:nvPr/>
                  </p:nvCxnSpPr>
                  <p:spPr>
                    <a:xfrm rot="5400000">
                      <a:off x="1306996" y="1306995"/>
                      <a:ext cx="0" cy="2609850"/>
                    </a:xfrm>
                    <a:prstGeom prst="line">
                      <a:avLst/>
                    </a:prstGeom>
                    <a:ln w="12700">
                      <a:solidFill>
                        <a:srgbClr val="50412B"/>
                      </a:solidFill>
                      <a:prstDash val="dash"/>
                      <a:headEnd type="non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7" name="Csoportba foglalás 16"/>
                    <p:cNvGrpSpPr/>
                    <p:nvPr/>
                  </p:nvGrpSpPr>
                  <p:grpSpPr>
                    <a:xfrm>
                      <a:off x="0" y="-23064"/>
                      <a:ext cx="1027078" cy="3168132"/>
                      <a:chOff x="282634" y="6906"/>
                      <a:chExt cx="667774" cy="3168132"/>
                    </a:xfrm>
                  </p:grpSpPr>
                  <p:cxnSp>
                    <p:nvCxnSpPr>
                      <p:cNvPr id="25" name="Egyenes összekötő 24"/>
                      <p:cNvCxnSpPr/>
                      <p:nvPr/>
                    </p:nvCxnSpPr>
                    <p:spPr>
                      <a:xfrm>
                        <a:off x="282634" y="3175038"/>
                        <a:ext cx="534343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CD5F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" name="Ív 25"/>
                      <p:cNvSpPr/>
                      <p:nvPr/>
                    </p:nvSpPr>
                    <p:spPr>
                      <a:xfrm rot="5400000">
                        <a:off x="-770877" y="1453753"/>
                        <a:ext cx="3168132" cy="274438"/>
                      </a:xfrm>
                      <a:prstGeom prst="arc">
                        <a:avLst/>
                      </a:prstGeom>
                      <a:ln w="28575">
                        <a:solidFill>
                          <a:srgbClr val="CD5F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75000"/>
                          </a:lnSpc>
                        </a:pPr>
                        <a:endParaRPr lang="hu-HU" sz="3600"/>
                      </a:p>
                    </p:txBody>
                  </p:sp>
                </p:grpSp>
                <p:cxnSp>
                  <p:nvCxnSpPr>
                    <p:cNvPr id="18" name="Egyenes összekötő 17"/>
                    <p:cNvCxnSpPr/>
                    <p:nvPr/>
                  </p:nvCxnSpPr>
                  <p:spPr>
                    <a:xfrm rot="5400000">
                      <a:off x="1306996" y="253447"/>
                      <a:ext cx="0" cy="2609850"/>
                    </a:xfrm>
                    <a:prstGeom prst="line">
                      <a:avLst/>
                    </a:prstGeom>
                    <a:ln w="12700">
                      <a:solidFill>
                        <a:srgbClr val="50412B"/>
                      </a:solidFill>
                      <a:prstDash val="dash"/>
                      <a:headEnd type="non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Egyenes összekötő 18"/>
                    <p:cNvCxnSpPr/>
                    <p:nvPr/>
                  </p:nvCxnSpPr>
                  <p:spPr>
                    <a:xfrm rot="5400000">
                      <a:off x="1306996" y="-283266"/>
                      <a:ext cx="0" cy="2609850"/>
                    </a:xfrm>
                    <a:prstGeom prst="line">
                      <a:avLst/>
                    </a:prstGeom>
                    <a:ln w="12700">
                      <a:solidFill>
                        <a:srgbClr val="50412B"/>
                      </a:solidFill>
                      <a:prstDash val="dash"/>
                      <a:headEnd type="non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0" name="Csoportba foglalás 19"/>
                    <p:cNvGrpSpPr/>
                    <p:nvPr/>
                  </p:nvGrpSpPr>
                  <p:grpSpPr>
                    <a:xfrm>
                      <a:off x="857064" y="554881"/>
                      <a:ext cx="2691004" cy="2906458"/>
                      <a:chOff x="2299" y="47985"/>
                      <a:chExt cx="2691004" cy="2906458"/>
                    </a:xfrm>
                  </p:grpSpPr>
                  <p:sp>
                    <p:nvSpPr>
                      <p:cNvPr id="21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24047" y="2786601"/>
                        <a:ext cx="1242910" cy="1678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ctr" anchorCtr="0">
                        <a:noAutofit/>
                      </a:bodyPr>
                      <a:lstStyle/>
                      <a:p>
                        <a:pPr algn="r">
                          <a:lnSpc>
                            <a:spcPct val="7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1400" b="1" dirty="0">
                            <a:solidFill>
                              <a:srgbClr val="4D7C84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Уровень недовольства политикой</a:t>
                        </a:r>
                        <a:endParaRPr lang="hu-HU" sz="2000" dirty="0">
                          <a:solidFill>
                            <a:srgbClr val="4D7C8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99" y="47985"/>
                        <a:ext cx="1162685" cy="18288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ctr" anchorCtr="0">
                        <a:noAutofit/>
                      </a:bodyPr>
                      <a:lstStyle/>
                      <a:p>
                        <a:pPr>
                          <a:lnSpc>
                            <a:spcPct val="7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1400" b="1" dirty="0">
                            <a:solidFill>
                              <a:srgbClr val="50412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Порог терпения</a:t>
                        </a:r>
                        <a:endParaRPr lang="hu-HU" sz="20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3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7361" y="1470991"/>
                        <a:ext cx="934085" cy="3575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>
                          <a:lnSpc>
                            <a:spcPct val="7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1400" b="1" dirty="0">
                            <a:solidFill>
                              <a:srgbClr val="50412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Кривая либеральной демократии</a:t>
                        </a:r>
                        <a:endParaRPr lang="hu-HU" sz="20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4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59218" y="1138801"/>
                        <a:ext cx="934085" cy="480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>
                          <a:lnSpc>
                            <a:spcPct val="7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1400" b="1" dirty="0">
                            <a:solidFill>
                              <a:srgbClr val="50412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Кривая патрональной автократии</a:t>
                        </a:r>
                        <a:endParaRPr lang="hu-HU" sz="20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6" name="Egyenes összekötő 5"/>
            <p:cNvCxnSpPr/>
            <p:nvPr/>
          </p:nvCxnSpPr>
          <p:spPr>
            <a:xfrm>
              <a:off x="3431690" y="1129553"/>
              <a:ext cx="0" cy="2609753"/>
            </a:xfrm>
            <a:prstGeom prst="line">
              <a:avLst/>
            </a:prstGeom>
            <a:ln w="12700">
              <a:solidFill>
                <a:srgbClr val="50412B"/>
              </a:solidFill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3540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-252536" y="267494"/>
            <a:ext cx="8928100" cy="915988"/>
          </a:xfrm>
          <a:prstGeom prst="rect">
            <a:avLst/>
          </a:prstGeom>
        </p:spPr>
        <p:txBody>
          <a:bodyPr anchor="ctr"/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Особенности эпохи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043608" y="1192475"/>
            <a:ext cx="6939210" cy="331251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4D7C84"/>
              </a:buClr>
              <a:buFont typeface="Calibri" panose="020F0502020204030204" pitchFamily="34" charset="0"/>
              <a:buChar char="●"/>
            </a:pPr>
            <a:r>
              <a:rPr lang="ru-RU" sz="2200" b="1" dirty="0">
                <a:solidFill>
                  <a:srgbClr val="4D7C84"/>
                </a:solidFill>
              </a:rPr>
              <a:t>Информационные технологии</a:t>
            </a:r>
            <a:endParaRPr lang="hu-HU" sz="2200" b="1" dirty="0">
              <a:solidFill>
                <a:srgbClr val="4D7C84"/>
              </a:solidFill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</a:pPr>
            <a:r>
              <a:rPr lang="ru-RU" sz="2000" b="1" dirty="0">
                <a:solidFill>
                  <a:srgbClr val="50412B"/>
                </a:solidFill>
              </a:rPr>
              <a:t>Китай</a:t>
            </a:r>
            <a:r>
              <a:rPr lang="hu-HU" sz="2000" b="1" dirty="0">
                <a:solidFill>
                  <a:srgbClr val="50412B"/>
                </a:solidFill>
              </a:rPr>
              <a:t>: </a:t>
            </a:r>
            <a:r>
              <a:rPr lang="ru-RU" sz="2000" b="1" dirty="0">
                <a:solidFill>
                  <a:srgbClr val="50412B"/>
                </a:solidFill>
              </a:rPr>
              <a:t>«цифровое тоталитарное государство»</a:t>
            </a:r>
            <a:r>
              <a:rPr lang="hu-HU" sz="2000" b="1" dirty="0">
                <a:solidFill>
                  <a:srgbClr val="50412B"/>
                </a:solidFill>
              </a:rPr>
              <a:t>, </a:t>
            </a:r>
            <a:r>
              <a:rPr lang="ru-RU" sz="2000" b="1" dirty="0">
                <a:solidFill>
                  <a:srgbClr val="50412B"/>
                </a:solidFill>
              </a:rPr>
              <a:t>система социального кредита</a:t>
            </a:r>
            <a:endParaRPr lang="hu-HU" sz="2000" b="1" dirty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</a:pPr>
            <a:r>
              <a:rPr lang="ru-RU" sz="2000" b="1" dirty="0">
                <a:solidFill>
                  <a:srgbClr val="50412B"/>
                </a:solidFill>
              </a:rPr>
              <a:t>цифровая автаркия</a:t>
            </a:r>
            <a:r>
              <a:rPr lang="hu-HU" sz="2000" b="1" dirty="0">
                <a:solidFill>
                  <a:srgbClr val="50412B"/>
                </a:solidFill>
              </a:rPr>
              <a:t>: </a:t>
            </a:r>
            <a:r>
              <a:rPr lang="ru-RU" sz="2000" b="1" dirty="0">
                <a:solidFill>
                  <a:srgbClr val="50412B"/>
                </a:solidFill>
              </a:rPr>
              <a:t>Великий китайский </a:t>
            </a:r>
            <a:r>
              <a:rPr lang="ru-RU" sz="2000" b="1" dirty="0" err="1">
                <a:solidFill>
                  <a:srgbClr val="50412B"/>
                </a:solidFill>
              </a:rPr>
              <a:t>файрвол</a:t>
            </a:r>
            <a:r>
              <a:rPr lang="hu-HU" sz="2000" b="1" dirty="0">
                <a:solidFill>
                  <a:srgbClr val="50412B"/>
                </a:solidFill>
              </a:rPr>
              <a:t>, </a:t>
            </a:r>
            <a:r>
              <a:rPr lang="ru-RU" sz="2000" b="1" dirty="0">
                <a:solidFill>
                  <a:srgbClr val="50412B"/>
                </a:solidFill>
              </a:rPr>
              <a:t>ужесточение правил пользования интернетом в России</a:t>
            </a:r>
            <a:endParaRPr lang="hu-HU" sz="2000" b="1" dirty="0">
              <a:solidFill>
                <a:srgbClr val="50412B"/>
              </a:solidFill>
            </a:endParaRPr>
          </a:p>
          <a:p>
            <a:pPr>
              <a:spcBef>
                <a:spcPts val="800"/>
              </a:spcBef>
              <a:buClr>
                <a:srgbClr val="4D7C84"/>
              </a:buClr>
              <a:buFont typeface="Calibri" panose="020F0502020204030204" pitchFamily="34" charset="0"/>
              <a:buChar char="●"/>
            </a:pPr>
            <a:r>
              <a:rPr lang="ru-RU" sz="2200" b="1" dirty="0">
                <a:solidFill>
                  <a:srgbClr val="4D7C84"/>
                </a:solidFill>
              </a:rPr>
              <a:t>Климатические изменения</a:t>
            </a:r>
            <a:endParaRPr lang="hu-HU" sz="2200" b="1" dirty="0">
              <a:solidFill>
                <a:srgbClr val="4D7C84"/>
              </a:solidFill>
            </a:endParaRPr>
          </a:p>
          <a:p>
            <a:pPr lvl="1">
              <a:buClr>
                <a:srgbClr val="4D7C84"/>
              </a:buClr>
            </a:pPr>
            <a:r>
              <a:rPr lang="ru-RU" sz="2000" b="1" dirty="0">
                <a:solidFill>
                  <a:srgbClr val="50412B"/>
                </a:solidFill>
              </a:rPr>
              <a:t>массовая миграция</a:t>
            </a:r>
            <a:r>
              <a:rPr lang="hu-HU" sz="2000" b="1" dirty="0">
                <a:solidFill>
                  <a:srgbClr val="50412B"/>
                </a:solidFill>
              </a:rPr>
              <a:t>, </a:t>
            </a:r>
            <a:r>
              <a:rPr lang="ru-RU" sz="2000" b="1" dirty="0">
                <a:solidFill>
                  <a:srgbClr val="50412B"/>
                </a:solidFill>
              </a:rPr>
              <a:t>необходимость в глобальном сотрудничестве различных типов режимов</a:t>
            </a:r>
            <a:endParaRPr lang="hu-HU" sz="20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0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1"/>
            <a:ext cx="8928100" cy="7715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поисках глобальной перспективы</a:t>
            </a:r>
            <a:r>
              <a:rPr lang="en-US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en-US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аксиомы посткоммунистического региона</a:t>
            </a:r>
            <a:endParaRPr lang="en-US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-18256" y="843558"/>
            <a:ext cx="9180512" cy="42484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0975" indent="-180975">
              <a:spcAft>
                <a:spcPts val="1000"/>
              </a:spcAft>
              <a:buClr>
                <a:srgbClr val="4D7C84"/>
              </a:buClr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rgbClr val="4D7C84"/>
                </a:solidFill>
              </a:rPr>
              <a:t>Аксиома генезиса</a:t>
            </a:r>
            <a:r>
              <a:rPr lang="en-US" sz="2000" b="1" u="sng" dirty="0">
                <a:solidFill>
                  <a:srgbClr val="4D7C84"/>
                </a:solidFill>
              </a:rPr>
              <a:t>:</a:t>
            </a:r>
            <a:r>
              <a:rPr lang="en-US" sz="2000" b="1" dirty="0">
                <a:solidFill>
                  <a:srgbClr val="4D7C84"/>
                </a:solidFill>
              </a:rPr>
              <a:t> </a:t>
            </a:r>
            <a:r>
              <a:rPr lang="ru-RU" sz="2000" b="1" dirty="0">
                <a:solidFill>
                  <a:srgbClr val="50412B"/>
                </a:solidFill>
              </a:rPr>
              <a:t>становление режима начинается с разрушения монополии государственной собственности</a:t>
            </a:r>
            <a:r>
              <a:rPr lang="hu-HU" sz="1600" b="1" dirty="0">
                <a:solidFill>
                  <a:srgbClr val="8D503B"/>
                </a:solidFill>
                <a:sym typeface="Wingdings" panose="05000000000000000000" pitchFamily="2" charset="2"/>
              </a:rPr>
              <a:t>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ru-RU" sz="2000" b="1" dirty="0" err="1">
                <a:solidFill>
                  <a:srgbClr val="50412B"/>
                </a:solidFill>
              </a:rPr>
              <a:t>постколониальные</a:t>
            </a:r>
            <a:r>
              <a:rPr lang="ru-RU" sz="2000" b="1" dirty="0">
                <a:solidFill>
                  <a:srgbClr val="50412B"/>
                </a:solidFill>
              </a:rPr>
              <a:t> страны</a:t>
            </a:r>
            <a:r>
              <a:rPr lang="en-US" sz="2000" b="1" dirty="0">
                <a:solidFill>
                  <a:srgbClr val="50412B"/>
                </a:solidFill>
              </a:rPr>
              <a:t>.</a:t>
            </a:r>
            <a:endParaRPr lang="en-US" sz="800" b="1" dirty="0">
              <a:solidFill>
                <a:srgbClr val="50412B"/>
              </a:solidFill>
            </a:endParaRPr>
          </a:p>
          <a:p>
            <a:pPr marL="180975" indent="-180975">
              <a:spcAft>
                <a:spcPts val="1000"/>
              </a:spcAft>
              <a:buClr>
                <a:srgbClr val="4D7C84"/>
              </a:buClr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rgbClr val="4D7C84"/>
                </a:solidFill>
              </a:rPr>
              <a:t>Аксиома государственности</a:t>
            </a:r>
            <a:r>
              <a:rPr lang="en-US" sz="2000" b="1" u="sng" dirty="0">
                <a:solidFill>
                  <a:srgbClr val="4D7C84"/>
                </a:solidFill>
              </a:rPr>
              <a:t>:</a:t>
            </a:r>
            <a:r>
              <a:rPr lang="en-US" sz="2000" b="1" dirty="0">
                <a:solidFill>
                  <a:srgbClr val="4D7C84"/>
                </a:solidFill>
              </a:rPr>
              <a:t> </a:t>
            </a:r>
            <a:r>
              <a:rPr lang="ru-RU" sz="2000" b="1" dirty="0">
                <a:solidFill>
                  <a:srgbClr val="50412B"/>
                </a:solidFill>
              </a:rPr>
              <a:t>центром режима является государство как стабильное образование, которое способно поддерживать монополию на легитимное применение насилия</a:t>
            </a:r>
            <a:r>
              <a:rPr lang="hu-HU" sz="1600" b="1" dirty="0">
                <a:solidFill>
                  <a:srgbClr val="8D503B"/>
                </a:solidFill>
                <a:sym typeface="Wingdings" panose="05000000000000000000" pitchFamily="2" charset="2"/>
              </a:rPr>
              <a:t>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ru-RU" sz="2000" b="1" dirty="0">
                <a:solidFill>
                  <a:srgbClr val="50412B"/>
                </a:solidFill>
              </a:rPr>
              <a:t>нестабильные страны </a:t>
            </a:r>
            <a:r>
              <a:rPr lang="en-US" sz="2000" b="1" dirty="0">
                <a:solidFill>
                  <a:srgbClr val="50412B"/>
                </a:solidFill>
              </a:rPr>
              <a:t>(</a:t>
            </a:r>
            <a:r>
              <a:rPr lang="ru-RU" sz="2000" b="1" dirty="0">
                <a:solidFill>
                  <a:srgbClr val="50412B"/>
                </a:solidFill>
              </a:rPr>
              <a:t>гражданские войны</a:t>
            </a:r>
            <a:r>
              <a:rPr lang="en-US" sz="2000" b="1" dirty="0">
                <a:solidFill>
                  <a:srgbClr val="50412B"/>
                </a:solidFill>
              </a:rPr>
              <a:t>, </a:t>
            </a:r>
            <a:r>
              <a:rPr lang="ru-RU" sz="2000" b="1" dirty="0">
                <a:solidFill>
                  <a:srgbClr val="50412B"/>
                </a:solidFill>
              </a:rPr>
              <a:t>государственная несостоятельность и </a:t>
            </a:r>
            <a:r>
              <a:rPr lang="ru-RU" sz="2000" b="1" dirty="0" err="1">
                <a:solidFill>
                  <a:srgbClr val="50412B"/>
                </a:solidFill>
              </a:rPr>
              <a:t>т.д</a:t>
            </a:r>
            <a:r>
              <a:rPr lang="en-US" sz="2000" b="1" dirty="0">
                <a:solidFill>
                  <a:srgbClr val="50412B"/>
                </a:solidFill>
              </a:rPr>
              <a:t>.).</a:t>
            </a:r>
            <a:endParaRPr lang="en-US" sz="800" b="1" dirty="0">
              <a:solidFill>
                <a:srgbClr val="50412B"/>
              </a:solidFill>
            </a:endParaRPr>
          </a:p>
          <a:p>
            <a:pPr marL="180975" indent="-180975">
              <a:spcAft>
                <a:spcPts val="1000"/>
              </a:spcAft>
              <a:buClr>
                <a:srgbClr val="4D7C84"/>
              </a:buClr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rgbClr val="4D7C84"/>
                </a:solidFill>
              </a:rPr>
              <a:t>Аксиома секуляризма</a:t>
            </a:r>
            <a:r>
              <a:rPr lang="en-US" sz="2000" b="1" u="sng" dirty="0">
                <a:solidFill>
                  <a:srgbClr val="4D7C84"/>
                </a:solidFill>
              </a:rPr>
              <a:t>:</a:t>
            </a:r>
            <a:r>
              <a:rPr lang="en-US" sz="2000" b="1" dirty="0">
                <a:solidFill>
                  <a:srgbClr val="4D7C84"/>
                </a:solidFill>
              </a:rPr>
              <a:t> </a:t>
            </a:r>
            <a:r>
              <a:rPr lang="ru-RU" sz="2000" b="1" dirty="0">
                <a:solidFill>
                  <a:srgbClr val="50412B"/>
                </a:solidFill>
              </a:rPr>
              <a:t>правящие элиты секулярны, а в государстве доминирует светская власть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hu-HU" sz="1600" b="1" dirty="0">
                <a:solidFill>
                  <a:srgbClr val="8D503B"/>
                </a:solidFill>
                <a:sym typeface="Wingdings" panose="05000000000000000000" pitchFamily="2" charset="2"/>
              </a:rPr>
              <a:t>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ru-RU" sz="2000" b="1" dirty="0">
                <a:solidFill>
                  <a:srgbClr val="50412B"/>
                </a:solidFill>
              </a:rPr>
              <a:t>теократии</a:t>
            </a:r>
            <a:r>
              <a:rPr lang="en-US" sz="2000" b="1" dirty="0">
                <a:solidFill>
                  <a:srgbClr val="50412B"/>
                </a:solidFill>
              </a:rPr>
              <a:t>.</a:t>
            </a:r>
            <a:endParaRPr lang="en-US" sz="800" b="1" dirty="0">
              <a:solidFill>
                <a:srgbClr val="50412B"/>
              </a:solidFill>
            </a:endParaRPr>
          </a:p>
          <a:p>
            <a:pPr marL="180975" indent="-180975">
              <a:spcAft>
                <a:spcPts val="1000"/>
              </a:spcAft>
              <a:buClr>
                <a:srgbClr val="4D7C84"/>
              </a:buClr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rgbClr val="4D7C84"/>
                </a:solidFill>
              </a:rPr>
              <a:t>Партийная аксиома</a:t>
            </a:r>
            <a:r>
              <a:rPr lang="en-US" sz="2000" b="1" u="sng" dirty="0">
                <a:solidFill>
                  <a:srgbClr val="4D7C84"/>
                </a:solidFill>
              </a:rPr>
              <a:t>:</a:t>
            </a:r>
            <a:r>
              <a:rPr lang="en-US" sz="2000" b="1" dirty="0">
                <a:solidFill>
                  <a:srgbClr val="4D7C84"/>
                </a:solidFill>
              </a:rPr>
              <a:t> </a:t>
            </a:r>
            <a:r>
              <a:rPr lang="ru-RU" sz="2000" b="1" dirty="0">
                <a:solidFill>
                  <a:srgbClr val="50412B"/>
                </a:solidFill>
              </a:rPr>
              <a:t>высшие формальные должности занимают политики из политических партий</a:t>
            </a:r>
            <a:r>
              <a:rPr lang="hu-HU" sz="1600" b="1" dirty="0">
                <a:solidFill>
                  <a:srgbClr val="8D503B"/>
                </a:solidFill>
                <a:sym typeface="Wingdings" panose="05000000000000000000" pitchFamily="2" charset="2"/>
              </a:rPr>
              <a:t></a:t>
            </a:r>
            <a:r>
              <a:rPr lang="en-US" sz="2000" b="1" dirty="0">
                <a:solidFill>
                  <a:srgbClr val="8D503B"/>
                </a:solidFill>
              </a:rPr>
              <a:t> </a:t>
            </a:r>
            <a:r>
              <a:rPr lang="ru-RU" sz="2000" b="1" dirty="0">
                <a:solidFill>
                  <a:srgbClr val="50412B"/>
                </a:solidFill>
              </a:rPr>
              <a:t>военные хунты и монархии</a:t>
            </a:r>
            <a:r>
              <a:rPr lang="en-US" sz="2000" b="1" dirty="0">
                <a:solidFill>
                  <a:srgbClr val="50412B"/>
                </a:solidFill>
              </a:rPr>
              <a:t>.</a:t>
            </a:r>
            <a:endParaRPr lang="en-US" sz="800" b="1" dirty="0">
              <a:solidFill>
                <a:srgbClr val="50412B"/>
              </a:solidFill>
            </a:endParaRPr>
          </a:p>
          <a:p>
            <a:pPr marL="180975" indent="-180975">
              <a:spcAft>
                <a:spcPts val="1000"/>
              </a:spcAft>
              <a:buClr>
                <a:srgbClr val="4D7C84"/>
              </a:buClr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rgbClr val="4D7C84"/>
                </a:solidFill>
              </a:rPr>
              <a:t>Аксиома опеки</a:t>
            </a:r>
            <a:r>
              <a:rPr lang="en-US" sz="2000" b="1" u="sng" dirty="0">
                <a:solidFill>
                  <a:srgbClr val="4D7C84"/>
                </a:solidFill>
              </a:rPr>
              <a:t>:</a:t>
            </a:r>
            <a:r>
              <a:rPr lang="en-US" sz="2000" b="1" dirty="0">
                <a:solidFill>
                  <a:srgbClr val="4D7C84"/>
                </a:solidFill>
              </a:rPr>
              <a:t> </a:t>
            </a:r>
            <a:r>
              <a:rPr lang="ru-RU" sz="2000" b="1" dirty="0">
                <a:solidFill>
                  <a:srgbClr val="50412B"/>
                </a:solidFill>
              </a:rPr>
              <a:t>де-факто сильнейший политический деятель режима является политическим актором и де-юре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hu-HU" sz="1600" b="1" dirty="0">
                <a:solidFill>
                  <a:srgbClr val="8D503B"/>
                </a:solidFill>
                <a:sym typeface="Wingdings" panose="05000000000000000000" pitchFamily="2" charset="2"/>
              </a:rPr>
              <a:t></a:t>
            </a:r>
            <a:r>
              <a:rPr lang="en-US" sz="2000" b="1" dirty="0">
                <a:solidFill>
                  <a:srgbClr val="8D503B"/>
                </a:solidFill>
              </a:rPr>
              <a:t> </a:t>
            </a:r>
            <a:r>
              <a:rPr lang="ru-RU" sz="2000" b="1" dirty="0">
                <a:solidFill>
                  <a:srgbClr val="50412B"/>
                </a:solidFill>
              </a:rPr>
              <a:t>«режимы-опекуны» </a:t>
            </a:r>
            <a:r>
              <a:rPr lang="en-US" sz="2000" b="1" dirty="0">
                <a:solidFill>
                  <a:srgbClr val="50412B"/>
                </a:solidFill>
              </a:rPr>
              <a:t>(</a:t>
            </a:r>
            <a:r>
              <a:rPr lang="ru-RU" sz="2000" b="1" dirty="0">
                <a:solidFill>
                  <a:srgbClr val="50412B"/>
                </a:solidFill>
              </a:rPr>
              <a:t>напр., Иран</a:t>
            </a:r>
            <a:r>
              <a:rPr lang="en-US" sz="2000" b="1" dirty="0">
                <a:solidFill>
                  <a:srgbClr val="50412B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1990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On-screen Show (16:9)</PresentationFormat>
  <Paragraphs>97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Open Sans</vt:lpstr>
      <vt:lpstr>Office-téma</vt:lpstr>
      <vt:lpstr>PowerPoint Presentation</vt:lpstr>
      <vt:lpstr>Четыре уровня особенностей</vt:lpstr>
      <vt:lpstr>Особенности стран</vt:lpstr>
      <vt:lpstr>Различия в логике применения санкций ЕС и США</vt:lpstr>
      <vt:lpstr>Рента, полученная от нефти и газа в России в 1950-2010 годах</vt:lpstr>
      <vt:lpstr>Особенности политики:  альтернативная аналитическая парадигма</vt:lpstr>
      <vt:lpstr>Ущерб для лидера и выработка политики в либеральных демократиях и патрональных автократиях</vt:lpstr>
      <vt:lpstr>Особенности эпохи</vt:lpstr>
      <vt:lpstr>В поисках глобальной перспективы:  аксиомы посткоммунистического региона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yu.ignatyeva@gmail.com</cp:lastModifiedBy>
  <cp:revision>598</cp:revision>
  <dcterms:created xsi:type="dcterms:W3CDTF">2017-05-01T09:52:15Z</dcterms:created>
  <dcterms:modified xsi:type="dcterms:W3CDTF">2021-02-27T23:23:09Z</dcterms:modified>
</cp:coreProperties>
</file>